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301" r:id="rId4"/>
    <p:sldId id="263"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17"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UTM Alexander" panose="02040603050506020204" pitchFamily="18" charset="0"/>
      <p:regular r:id="rId34"/>
    </p:embeddedFont>
    <p:embeddedFont>
      <p:font typeface="UTM HelvetIns" panose="02040603050506020204" pitchFamily="18"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62C"/>
    <a:srgbClr val="60A261"/>
    <a:srgbClr val="98C7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1904" autoAdjust="0"/>
  </p:normalViewPr>
  <p:slideViewPr>
    <p:cSldViewPr snapToGrid="0">
      <p:cViewPr varScale="1">
        <p:scale>
          <a:sx n="86" d="100"/>
          <a:sy n="86" d="100"/>
        </p:scale>
        <p:origin x="315"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4EC13-EE36-4946-B3C2-3A691A06D862}" type="datetimeFigureOut">
              <a:rPr lang="en-US" smtClean="0"/>
              <a:t>27/11/2022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8A770-4902-4D7B-BF10-91BAB0A776F9}" type="slidenum">
              <a:rPr lang="en-US" smtClean="0"/>
              <a:t>‹#›</a:t>
            </a:fld>
            <a:endParaRPr lang="en-US"/>
          </a:p>
        </p:txBody>
      </p:sp>
    </p:spTree>
    <p:extLst>
      <p:ext uri="{BB962C8B-B14F-4D97-AF65-F5344CB8AC3E}">
        <p14:creationId xmlns:p14="http://schemas.microsoft.com/office/powerpoint/2010/main" val="3689607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4</a:t>
            </a:fld>
            <a:endParaRPr lang="en-US"/>
          </a:p>
        </p:txBody>
      </p:sp>
    </p:spTree>
    <p:extLst>
      <p:ext uri="{BB962C8B-B14F-4D97-AF65-F5344CB8AC3E}">
        <p14:creationId xmlns:p14="http://schemas.microsoft.com/office/powerpoint/2010/main" val="337788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13</a:t>
            </a:fld>
            <a:endParaRPr lang="en-US"/>
          </a:p>
        </p:txBody>
      </p:sp>
    </p:spTree>
    <p:extLst>
      <p:ext uri="{BB962C8B-B14F-4D97-AF65-F5344CB8AC3E}">
        <p14:creationId xmlns:p14="http://schemas.microsoft.com/office/powerpoint/2010/main" val="4074110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14</a:t>
            </a:fld>
            <a:endParaRPr lang="en-US"/>
          </a:p>
        </p:txBody>
      </p:sp>
    </p:spTree>
    <p:extLst>
      <p:ext uri="{BB962C8B-B14F-4D97-AF65-F5344CB8AC3E}">
        <p14:creationId xmlns:p14="http://schemas.microsoft.com/office/powerpoint/2010/main" val="238783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15</a:t>
            </a:fld>
            <a:endParaRPr lang="en-US"/>
          </a:p>
        </p:txBody>
      </p:sp>
    </p:spTree>
    <p:extLst>
      <p:ext uri="{BB962C8B-B14F-4D97-AF65-F5344CB8AC3E}">
        <p14:creationId xmlns:p14="http://schemas.microsoft.com/office/powerpoint/2010/main" val="158762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16</a:t>
            </a:fld>
            <a:endParaRPr lang="en-US"/>
          </a:p>
        </p:txBody>
      </p:sp>
    </p:spTree>
    <p:extLst>
      <p:ext uri="{BB962C8B-B14F-4D97-AF65-F5344CB8AC3E}">
        <p14:creationId xmlns:p14="http://schemas.microsoft.com/office/powerpoint/2010/main" val="1231651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17</a:t>
            </a:fld>
            <a:endParaRPr lang="en-US"/>
          </a:p>
        </p:txBody>
      </p:sp>
    </p:spTree>
    <p:extLst>
      <p:ext uri="{BB962C8B-B14F-4D97-AF65-F5344CB8AC3E}">
        <p14:creationId xmlns:p14="http://schemas.microsoft.com/office/powerpoint/2010/main" val="1995668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18</a:t>
            </a:fld>
            <a:endParaRPr lang="en-US"/>
          </a:p>
        </p:txBody>
      </p:sp>
    </p:spTree>
    <p:extLst>
      <p:ext uri="{BB962C8B-B14F-4D97-AF65-F5344CB8AC3E}">
        <p14:creationId xmlns:p14="http://schemas.microsoft.com/office/powerpoint/2010/main" val="518560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19</a:t>
            </a:fld>
            <a:endParaRPr lang="en-US"/>
          </a:p>
        </p:txBody>
      </p:sp>
    </p:spTree>
    <p:extLst>
      <p:ext uri="{BB962C8B-B14F-4D97-AF65-F5344CB8AC3E}">
        <p14:creationId xmlns:p14="http://schemas.microsoft.com/office/powerpoint/2010/main" val="475739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20</a:t>
            </a:fld>
            <a:endParaRPr lang="en-US"/>
          </a:p>
        </p:txBody>
      </p:sp>
    </p:spTree>
    <p:extLst>
      <p:ext uri="{BB962C8B-B14F-4D97-AF65-F5344CB8AC3E}">
        <p14:creationId xmlns:p14="http://schemas.microsoft.com/office/powerpoint/2010/main" val="2397745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21</a:t>
            </a:fld>
            <a:endParaRPr lang="en-US"/>
          </a:p>
        </p:txBody>
      </p:sp>
    </p:spTree>
    <p:extLst>
      <p:ext uri="{BB962C8B-B14F-4D97-AF65-F5344CB8AC3E}">
        <p14:creationId xmlns:p14="http://schemas.microsoft.com/office/powerpoint/2010/main" val="460776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22</a:t>
            </a:fld>
            <a:endParaRPr lang="en-US"/>
          </a:p>
        </p:txBody>
      </p:sp>
    </p:spTree>
    <p:extLst>
      <p:ext uri="{BB962C8B-B14F-4D97-AF65-F5344CB8AC3E}">
        <p14:creationId xmlns:p14="http://schemas.microsoft.com/office/powerpoint/2010/main" val="279461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5</a:t>
            </a:fld>
            <a:endParaRPr lang="en-US"/>
          </a:p>
        </p:txBody>
      </p:sp>
    </p:spTree>
    <p:extLst>
      <p:ext uri="{BB962C8B-B14F-4D97-AF65-F5344CB8AC3E}">
        <p14:creationId xmlns:p14="http://schemas.microsoft.com/office/powerpoint/2010/main" val="1638609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23</a:t>
            </a:fld>
            <a:endParaRPr lang="en-US"/>
          </a:p>
        </p:txBody>
      </p:sp>
    </p:spTree>
    <p:extLst>
      <p:ext uri="{BB962C8B-B14F-4D97-AF65-F5344CB8AC3E}">
        <p14:creationId xmlns:p14="http://schemas.microsoft.com/office/powerpoint/2010/main" val="773637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24</a:t>
            </a:fld>
            <a:endParaRPr lang="en-US"/>
          </a:p>
        </p:txBody>
      </p:sp>
    </p:spTree>
    <p:extLst>
      <p:ext uri="{BB962C8B-B14F-4D97-AF65-F5344CB8AC3E}">
        <p14:creationId xmlns:p14="http://schemas.microsoft.com/office/powerpoint/2010/main" val="229306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6</a:t>
            </a:fld>
            <a:endParaRPr lang="en-US"/>
          </a:p>
        </p:txBody>
      </p:sp>
    </p:spTree>
    <p:extLst>
      <p:ext uri="{BB962C8B-B14F-4D97-AF65-F5344CB8AC3E}">
        <p14:creationId xmlns:p14="http://schemas.microsoft.com/office/powerpoint/2010/main" val="2159268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7</a:t>
            </a:fld>
            <a:endParaRPr lang="en-US"/>
          </a:p>
        </p:txBody>
      </p:sp>
    </p:spTree>
    <p:extLst>
      <p:ext uri="{BB962C8B-B14F-4D97-AF65-F5344CB8AC3E}">
        <p14:creationId xmlns:p14="http://schemas.microsoft.com/office/powerpoint/2010/main" val="2685457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8</a:t>
            </a:fld>
            <a:endParaRPr lang="en-US"/>
          </a:p>
        </p:txBody>
      </p:sp>
    </p:spTree>
    <p:extLst>
      <p:ext uri="{BB962C8B-B14F-4D97-AF65-F5344CB8AC3E}">
        <p14:creationId xmlns:p14="http://schemas.microsoft.com/office/powerpoint/2010/main" val="194445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9</a:t>
            </a:fld>
            <a:endParaRPr lang="en-US"/>
          </a:p>
        </p:txBody>
      </p:sp>
    </p:spTree>
    <p:extLst>
      <p:ext uri="{BB962C8B-B14F-4D97-AF65-F5344CB8AC3E}">
        <p14:creationId xmlns:p14="http://schemas.microsoft.com/office/powerpoint/2010/main" val="410979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10</a:t>
            </a:fld>
            <a:endParaRPr lang="en-US"/>
          </a:p>
        </p:txBody>
      </p:sp>
    </p:spTree>
    <p:extLst>
      <p:ext uri="{BB962C8B-B14F-4D97-AF65-F5344CB8AC3E}">
        <p14:creationId xmlns:p14="http://schemas.microsoft.com/office/powerpoint/2010/main" val="2943435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11</a:t>
            </a:fld>
            <a:endParaRPr lang="en-US"/>
          </a:p>
        </p:txBody>
      </p:sp>
    </p:spTree>
    <p:extLst>
      <p:ext uri="{BB962C8B-B14F-4D97-AF65-F5344CB8AC3E}">
        <p14:creationId xmlns:p14="http://schemas.microsoft.com/office/powerpoint/2010/main" val="3912321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F8A770-4902-4D7B-BF10-91BAB0A776F9}" type="slidenum">
              <a:rPr lang="en-US" smtClean="0"/>
              <a:t>12</a:t>
            </a:fld>
            <a:endParaRPr lang="en-US"/>
          </a:p>
        </p:txBody>
      </p:sp>
    </p:spTree>
    <p:extLst>
      <p:ext uri="{BB962C8B-B14F-4D97-AF65-F5344CB8AC3E}">
        <p14:creationId xmlns:p14="http://schemas.microsoft.com/office/powerpoint/2010/main" val="1684342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222A-6716-47C5-B847-DAE570EADC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BC2DB1-4846-45B4-B4FF-D37AFA40AE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298F04-90DC-4D62-B15D-E5CC4624880F}"/>
              </a:ext>
            </a:extLst>
          </p:cNvPr>
          <p:cNvSpPr>
            <a:spLocks noGrp="1"/>
          </p:cNvSpPr>
          <p:nvPr>
            <p:ph type="dt" sz="half" idx="10"/>
          </p:nvPr>
        </p:nvSpPr>
        <p:spPr/>
        <p:txBody>
          <a:bodyPr/>
          <a:lstStyle/>
          <a:p>
            <a:fld id="{F9815042-6446-4053-9B7A-B8F30A50F56F}" type="datetimeFigureOut">
              <a:rPr lang="en-US" smtClean="0"/>
              <a:t>27/11/2022</a:t>
            </a:fld>
            <a:endParaRPr lang="en-US"/>
          </a:p>
        </p:txBody>
      </p:sp>
      <p:sp>
        <p:nvSpPr>
          <p:cNvPr id="5" name="Footer Placeholder 4">
            <a:extLst>
              <a:ext uri="{FF2B5EF4-FFF2-40B4-BE49-F238E27FC236}">
                <a16:creationId xmlns:a16="http://schemas.microsoft.com/office/drawing/2014/main" id="{63114A79-A459-449F-AE0F-EC048E5DD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6EEA69-4EE0-4475-AFD0-F8BD9C9794DD}"/>
              </a:ext>
            </a:extLst>
          </p:cNvPr>
          <p:cNvSpPr>
            <a:spLocks noGrp="1"/>
          </p:cNvSpPr>
          <p:nvPr>
            <p:ph type="sldNum" sz="quarter" idx="12"/>
          </p:nvPr>
        </p:nvSpPr>
        <p:spPr/>
        <p:txBody>
          <a:bodyPr/>
          <a:lstStyle/>
          <a:p>
            <a:fld id="{165E04BC-D297-4252-9DC9-CD6D8924F942}" type="slidenum">
              <a:rPr lang="en-US" smtClean="0"/>
              <a:t>‹#›</a:t>
            </a:fld>
            <a:endParaRPr lang="en-US"/>
          </a:p>
        </p:txBody>
      </p:sp>
    </p:spTree>
    <p:extLst>
      <p:ext uri="{BB962C8B-B14F-4D97-AF65-F5344CB8AC3E}">
        <p14:creationId xmlns:p14="http://schemas.microsoft.com/office/powerpoint/2010/main" val="490666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6AB80-7F0E-4444-85FC-1287518E1E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856AA4-E0F2-4953-80A6-F720701B58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DDF7D-E920-4066-B277-36CC8E40F99C}"/>
              </a:ext>
            </a:extLst>
          </p:cNvPr>
          <p:cNvSpPr>
            <a:spLocks noGrp="1"/>
          </p:cNvSpPr>
          <p:nvPr>
            <p:ph type="dt" sz="half" idx="10"/>
          </p:nvPr>
        </p:nvSpPr>
        <p:spPr/>
        <p:txBody>
          <a:bodyPr/>
          <a:lstStyle/>
          <a:p>
            <a:fld id="{F9815042-6446-4053-9B7A-B8F30A50F56F}" type="datetimeFigureOut">
              <a:rPr lang="en-US" smtClean="0"/>
              <a:t>27/11/2022</a:t>
            </a:fld>
            <a:endParaRPr lang="en-US"/>
          </a:p>
        </p:txBody>
      </p:sp>
      <p:sp>
        <p:nvSpPr>
          <p:cNvPr id="5" name="Footer Placeholder 4">
            <a:extLst>
              <a:ext uri="{FF2B5EF4-FFF2-40B4-BE49-F238E27FC236}">
                <a16:creationId xmlns:a16="http://schemas.microsoft.com/office/drawing/2014/main" id="{ED7E62E0-99A8-4500-9F60-F5316F6E2F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1BDFC-8C87-4431-BE8F-2C0FDDA760D1}"/>
              </a:ext>
            </a:extLst>
          </p:cNvPr>
          <p:cNvSpPr>
            <a:spLocks noGrp="1"/>
          </p:cNvSpPr>
          <p:nvPr>
            <p:ph type="sldNum" sz="quarter" idx="12"/>
          </p:nvPr>
        </p:nvSpPr>
        <p:spPr/>
        <p:txBody>
          <a:bodyPr/>
          <a:lstStyle/>
          <a:p>
            <a:fld id="{165E04BC-D297-4252-9DC9-CD6D8924F942}" type="slidenum">
              <a:rPr lang="en-US" smtClean="0"/>
              <a:t>‹#›</a:t>
            </a:fld>
            <a:endParaRPr lang="en-US"/>
          </a:p>
        </p:txBody>
      </p:sp>
    </p:spTree>
    <p:extLst>
      <p:ext uri="{BB962C8B-B14F-4D97-AF65-F5344CB8AC3E}">
        <p14:creationId xmlns:p14="http://schemas.microsoft.com/office/powerpoint/2010/main" val="278224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22DCC8-0FA9-45C9-AC11-88C24528CA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ADD21F-5479-42DE-819B-FD3E2B813C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774AE-FD7F-4366-B05A-54A2FB67F7A7}"/>
              </a:ext>
            </a:extLst>
          </p:cNvPr>
          <p:cNvSpPr>
            <a:spLocks noGrp="1"/>
          </p:cNvSpPr>
          <p:nvPr>
            <p:ph type="dt" sz="half" idx="10"/>
          </p:nvPr>
        </p:nvSpPr>
        <p:spPr/>
        <p:txBody>
          <a:bodyPr/>
          <a:lstStyle/>
          <a:p>
            <a:fld id="{F9815042-6446-4053-9B7A-B8F30A50F56F}" type="datetimeFigureOut">
              <a:rPr lang="en-US" smtClean="0"/>
              <a:t>27/11/2022</a:t>
            </a:fld>
            <a:endParaRPr lang="en-US"/>
          </a:p>
        </p:txBody>
      </p:sp>
      <p:sp>
        <p:nvSpPr>
          <p:cNvPr id="5" name="Footer Placeholder 4">
            <a:extLst>
              <a:ext uri="{FF2B5EF4-FFF2-40B4-BE49-F238E27FC236}">
                <a16:creationId xmlns:a16="http://schemas.microsoft.com/office/drawing/2014/main" id="{317CF550-0075-4CF1-8366-E6487AED9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A3AC0-A260-4DB1-8C3E-1BC2E0F7A3A4}"/>
              </a:ext>
            </a:extLst>
          </p:cNvPr>
          <p:cNvSpPr>
            <a:spLocks noGrp="1"/>
          </p:cNvSpPr>
          <p:nvPr>
            <p:ph type="sldNum" sz="quarter" idx="12"/>
          </p:nvPr>
        </p:nvSpPr>
        <p:spPr/>
        <p:txBody>
          <a:bodyPr/>
          <a:lstStyle/>
          <a:p>
            <a:fld id="{165E04BC-D297-4252-9DC9-CD6D8924F942}" type="slidenum">
              <a:rPr lang="en-US" smtClean="0"/>
              <a:t>‹#›</a:t>
            </a:fld>
            <a:endParaRPr lang="en-US"/>
          </a:p>
        </p:txBody>
      </p:sp>
    </p:spTree>
    <p:extLst>
      <p:ext uri="{BB962C8B-B14F-4D97-AF65-F5344CB8AC3E}">
        <p14:creationId xmlns:p14="http://schemas.microsoft.com/office/powerpoint/2010/main" val="3192295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09DB9-47DB-4BD4-B76C-5FAAE8B3D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3224A2-D3C8-4417-BB6E-C1CE1F73FE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33E75-6D0A-4310-9444-B3C0B269505F}"/>
              </a:ext>
            </a:extLst>
          </p:cNvPr>
          <p:cNvSpPr>
            <a:spLocks noGrp="1"/>
          </p:cNvSpPr>
          <p:nvPr>
            <p:ph type="dt" sz="half" idx="10"/>
          </p:nvPr>
        </p:nvSpPr>
        <p:spPr/>
        <p:txBody>
          <a:bodyPr/>
          <a:lstStyle/>
          <a:p>
            <a:fld id="{F9815042-6446-4053-9B7A-B8F30A50F56F}" type="datetimeFigureOut">
              <a:rPr lang="en-US" smtClean="0"/>
              <a:t>27/11/2022</a:t>
            </a:fld>
            <a:endParaRPr lang="en-US"/>
          </a:p>
        </p:txBody>
      </p:sp>
      <p:sp>
        <p:nvSpPr>
          <p:cNvPr id="5" name="Footer Placeholder 4">
            <a:extLst>
              <a:ext uri="{FF2B5EF4-FFF2-40B4-BE49-F238E27FC236}">
                <a16:creationId xmlns:a16="http://schemas.microsoft.com/office/drawing/2014/main" id="{72B0C702-243E-4EB5-87F8-D1937EFFC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091A7-4120-4F2A-89DE-EA25254E2BC3}"/>
              </a:ext>
            </a:extLst>
          </p:cNvPr>
          <p:cNvSpPr>
            <a:spLocks noGrp="1"/>
          </p:cNvSpPr>
          <p:nvPr>
            <p:ph type="sldNum" sz="quarter" idx="12"/>
          </p:nvPr>
        </p:nvSpPr>
        <p:spPr/>
        <p:txBody>
          <a:bodyPr/>
          <a:lstStyle/>
          <a:p>
            <a:fld id="{165E04BC-D297-4252-9DC9-CD6D8924F942}" type="slidenum">
              <a:rPr lang="en-US" smtClean="0"/>
              <a:t>‹#›</a:t>
            </a:fld>
            <a:endParaRPr lang="en-US"/>
          </a:p>
        </p:txBody>
      </p:sp>
    </p:spTree>
    <p:extLst>
      <p:ext uri="{BB962C8B-B14F-4D97-AF65-F5344CB8AC3E}">
        <p14:creationId xmlns:p14="http://schemas.microsoft.com/office/powerpoint/2010/main" val="3745079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D19EA-DC3A-491B-A3AC-D6A04AA09D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F1D12D-1174-4CDD-A0BE-9FDC5ECC6F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D1A06D-B507-4A94-BE1E-191DE220CD16}"/>
              </a:ext>
            </a:extLst>
          </p:cNvPr>
          <p:cNvSpPr>
            <a:spLocks noGrp="1"/>
          </p:cNvSpPr>
          <p:nvPr>
            <p:ph type="dt" sz="half" idx="10"/>
          </p:nvPr>
        </p:nvSpPr>
        <p:spPr/>
        <p:txBody>
          <a:bodyPr/>
          <a:lstStyle/>
          <a:p>
            <a:fld id="{F9815042-6446-4053-9B7A-B8F30A50F56F}" type="datetimeFigureOut">
              <a:rPr lang="en-US" smtClean="0"/>
              <a:t>27/11/2022</a:t>
            </a:fld>
            <a:endParaRPr lang="en-US"/>
          </a:p>
        </p:txBody>
      </p:sp>
      <p:sp>
        <p:nvSpPr>
          <p:cNvPr id="5" name="Footer Placeholder 4">
            <a:extLst>
              <a:ext uri="{FF2B5EF4-FFF2-40B4-BE49-F238E27FC236}">
                <a16:creationId xmlns:a16="http://schemas.microsoft.com/office/drawing/2014/main" id="{609D77FA-2542-4F29-9426-CC6FD3D2D4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E543F6-7A60-439B-9948-4968E0349CB5}"/>
              </a:ext>
            </a:extLst>
          </p:cNvPr>
          <p:cNvSpPr>
            <a:spLocks noGrp="1"/>
          </p:cNvSpPr>
          <p:nvPr>
            <p:ph type="sldNum" sz="quarter" idx="12"/>
          </p:nvPr>
        </p:nvSpPr>
        <p:spPr/>
        <p:txBody>
          <a:bodyPr/>
          <a:lstStyle/>
          <a:p>
            <a:fld id="{165E04BC-D297-4252-9DC9-CD6D8924F942}" type="slidenum">
              <a:rPr lang="en-US" smtClean="0"/>
              <a:t>‹#›</a:t>
            </a:fld>
            <a:endParaRPr lang="en-US"/>
          </a:p>
        </p:txBody>
      </p:sp>
    </p:spTree>
    <p:extLst>
      <p:ext uri="{BB962C8B-B14F-4D97-AF65-F5344CB8AC3E}">
        <p14:creationId xmlns:p14="http://schemas.microsoft.com/office/powerpoint/2010/main" val="153833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98AAA-13ED-4663-8E6A-1B81743144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8B9BF0-A44F-421F-B2BA-8C04B8DEE7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0DE251-C389-4196-8395-EA55FCDC38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A29A59-D4D2-472B-91FC-AA6818056DCC}"/>
              </a:ext>
            </a:extLst>
          </p:cNvPr>
          <p:cNvSpPr>
            <a:spLocks noGrp="1"/>
          </p:cNvSpPr>
          <p:nvPr>
            <p:ph type="dt" sz="half" idx="10"/>
          </p:nvPr>
        </p:nvSpPr>
        <p:spPr/>
        <p:txBody>
          <a:bodyPr/>
          <a:lstStyle/>
          <a:p>
            <a:fld id="{F9815042-6446-4053-9B7A-B8F30A50F56F}" type="datetimeFigureOut">
              <a:rPr lang="en-US" smtClean="0"/>
              <a:t>27/11/2022</a:t>
            </a:fld>
            <a:endParaRPr lang="en-US"/>
          </a:p>
        </p:txBody>
      </p:sp>
      <p:sp>
        <p:nvSpPr>
          <p:cNvPr id="6" name="Footer Placeholder 5">
            <a:extLst>
              <a:ext uri="{FF2B5EF4-FFF2-40B4-BE49-F238E27FC236}">
                <a16:creationId xmlns:a16="http://schemas.microsoft.com/office/drawing/2014/main" id="{8132296D-F6FD-44E9-A963-1AA508E633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C2E50-6D25-4D26-8813-C48558ECDD69}"/>
              </a:ext>
            </a:extLst>
          </p:cNvPr>
          <p:cNvSpPr>
            <a:spLocks noGrp="1"/>
          </p:cNvSpPr>
          <p:nvPr>
            <p:ph type="sldNum" sz="quarter" idx="12"/>
          </p:nvPr>
        </p:nvSpPr>
        <p:spPr/>
        <p:txBody>
          <a:bodyPr/>
          <a:lstStyle/>
          <a:p>
            <a:fld id="{165E04BC-D297-4252-9DC9-CD6D8924F942}" type="slidenum">
              <a:rPr lang="en-US" smtClean="0"/>
              <a:t>‹#›</a:t>
            </a:fld>
            <a:endParaRPr lang="en-US"/>
          </a:p>
        </p:txBody>
      </p:sp>
    </p:spTree>
    <p:extLst>
      <p:ext uri="{BB962C8B-B14F-4D97-AF65-F5344CB8AC3E}">
        <p14:creationId xmlns:p14="http://schemas.microsoft.com/office/powerpoint/2010/main" val="1702366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63A0-5366-4255-90BB-561770B1A2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A81BD3-0C2D-4A3A-BF00-1273CFA7F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9FF1E9-57ED-4F8B-839A-5CC5C1F51A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E24ACF-16ED-48D3-BB70-26DCA1538D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E238D8-30CA-4BFA-A63E-016B07DFA5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FBF290-745B-4828-A178-28B27590A5E4}"/>
              </a:ext>
            </a:extLst>
          </p:cNvPr>
          <p:cNvSpPr>
            <a:spLocks noGrp="1"/>
          </p:cNvSpPr>
          <p:nvPr>
            <p:ph type="dt" sz="half" idx="10"/>
          </p:nvPr>
        </p:nvSpPr>
        <p:spPr/>
        <p:txBody>
          <a:bodyPr/>
          <a:lstStyle/>
          <a:p>
            <a:fld id="{F9815042-6446-4053-9B7A-B8F30A50F56F}" type="datetimeFigureOut">
              <a:rPr lang="en-US" smtClean="0"/>
              <a:t>27/11/2022</a:t>
            </a:fld>
            <a:endParaRPr lang="en-US"/>
          </a:p>
        </p:txBody>
      </p:sp>
      <p:sp>
        <p:nvSpPr>
          <p:cNvPr id="8" name="Footer Placeholder 7">
            <a:extLst>
              <a:ext uri="{FF2B5EF4-FFF2-40B4-BE49-F238E27FC236}">
                <a16:creationId xmlns:a16="http://schemas.microsoft.com/office/drawing/2014/main" id="{8A20F8BD-0A73-434A-8777-B51BAB8F05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B3DE5E-B19A-4EF2-A5F3-F9C1C9A73E24}"/>
              </a:ext>
            </a:extLst>
          </p:cNvPr>
          <p:cNvSpPr>
            <a:spLocks noGrp="1"/>
          </p:cNvSpPr>
          <p:nvPr>
            <p:ph type="sldNum" sz="quarter" idx="12"/>
          </p:nvPr>
        </p:nvSpPr>
        <p:spPr/>
        <p:txBody>
          <a:bodyPr/>
          <a:lstStyle/>
          <a:p>
            <a:fld id="{165E04BC-D297-4252-9DC9-CD6D8924F942}" type="slidenum">
              <a:rPr lang="en-US" smtClean="0"/>
              <a:t>‹#›</a:t>
            </a:fld>
            <a:endParaRPr lang="en-US"/>
          </a:p>
        </p:txBody>
      </p:sp>
    </p:spTree>
    <p:extLst>
      <p:ext uri="{BB962C8B-B14F-4D97-AF65-F5344CB8AC3E}">
        <p14:creationId xmlns:p14="http://schemas.microsoft.com/office/powerpoint/2010/main" val="204517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F97F-48EF-4744-A049-E2338C30CC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C84754-6263-477C-B7E1-C7F0951E535D}"/>
              </a:ext>
            </a:extLst>
          </p:cNvPr>
          <p:cNvSpPr>
            <a:spLocks noGrp="1"/>
          </p:cNvSpPr>
          <p:nvPr>
            <p:ph type="dt" sz="half" idx="10"/>
          </p:nvPr>
        </p:nvSpPr>
        <p:spPr/>
        <p:txBody>
          <a:bodyPr/>
          <a:lstStyle/>
          <a:p>
            <a:fld id="{F9815042-6446-4053-9B7A-B8F30A50F56F}" type="datetimeFigureOut">
              <a:rPr lang="en-US" smtClean="0"/>
              <a:t>27/11/2022</a:t>
            </a:fld>
            <a:endParaRPr lang="en-US"/>
          </a:p>
        </p:txBody>
      </p:sp>
      <p:sp>
        <p:nvSpPr>
          <p:cNvPr id="4" name="Footer Placeholder 3">
            <a:extLst>
              <a:ext uri="{FF2B5EF4-FFF2-40B4-BE49-F238E27FC236}">
                <a16:creationId xmlns:a16="http://schemas.microsoft.com/office/drawing/2014/main" id="{ACF29703-7314-4510-9640-C2B03406D5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6B88F6-37AE-49F9-8955-2F543D7BCDFE}"/>
              </a:ext>
            </a:extLst>
          </p:cNvPr>
          <p:cNvSpPr>
            <a:spLocks noGrp="1"/>
          </p:cNvSpPr>
          <p:nvPr>
            <p:ph type="sldNum" sz="quarter" idx="12"/>
          </p:nvPr>
        </p:nvSpPr>
        <p:spPr/>
        <p:txBody>
          <a:bodyPr/>
          <a:lstStyle/>
          <a:p>
            <a:fld id="{165E04BC-D297-4252-9DC9-CD6D8924F942}" type="slidenum">
              <a:rPr lang="en-US" smtClean="0"/>
              <a:t>‹#›</a:t>
            </a:fld>
            <a:endParaRPr lang="en-US"/>
          </a:p>
        </p:txBody>
      </p:sp>
    </p:spTree>
    <p:extLst>
      <p:ext uri="{BB962C8B-B14F-4D97-AF65-F5344CB8AC3E}">
        <p14:creationId xmlns:p14="http://schemas.microsoft.com/office/powerpoint/2010/main" val="2414104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165909-ED7C-4F8D-9F2F-0D924F45D55A}"/>
              </a:ext>
            </a:extLst>
          </p:cNvPr>
          <p:cNvSpPr>
            <a:spLocks noGrp="1"/>
          </p:cNvSpPr>
          <p:nvPr>
            <p:ph type="dt" sz="half" idx="10"/>
          </p:nvPr>
        </p:nvSpPr>
        <p:spPr/>
        <p:txBody>
          <a:bodyPr/>
          <a:lstStyle/>
          <a:p>
            <a:fld id="{F9815042-6446-4053-9B7A-B8F30A50F56F}" type="datetimeFigureOut">
              <a:rPr lang="en-US" smtClean="0"/>
              <a:t>27/11/2022</a:t>
            </a:fld>
            <a:endParaRPr lang="en-US"/>
          </a:p>
        </p:txBody>
      </p:sp>
      <p:sp>
        <p:nvSpPr>
          <p:cNvPr id="3" name="Footer Placeholder 2">
            <a:extLst>
              <a:ext uri="{FF2B5EF4-FFF2-40B4-BE49-F238E27FC236}">
                <a16:creationId xmlns:a16="http://schemas.microsoft.com/office/drawing/2014/main" id="{F70BD3DE-5B90-4426-962A-CA19E3B345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112CC6-3F63-42C8-B271-FC2B4AD3D085}"/>
              </a:ext>
            </a:extLst>
          </p:cNvPr>
          <p:cNvSpPr>
            <a:spLocks noGrp="1"/>
          </p:cNvSpPr>
          <p:nvPr>
            <p:ph type="sldNum" sz="quarter" idx="12"/>
          </p:nvPr>
        </p:nvSpPr>
        <p:spPr/>
        <p:txBody>
          <a:bodyPr/>
          <a:lstStyle/>
          <a:p>
            <a:fld id="{165E04BC-D297-4252-9DC9-CD6D8924F942}" type="slidenum">
              <a:rPr lang="en-US" smtClean="0"/>
              <a:t>‹#›</a:t>
            </a:fld>
            <a:endParaRPr lang="en-US"/>
          </a:p>
        </p:txBody>
      </p:sp>
    </p:spTree>
    <p:extLst>
      <p:ext uri="{BB962C8B-B14F-4D97-AF65-F5344CB8AC3E}">
        <p14:creationId xmlns:p14="http://schemas.microsoft.com/office/powerpoint/2010/main" val="2679223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5931-D8AF-487E-9791-C8088B328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49C0BE-88AA-4542-8A64-619CB8B7F5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BA6EC4-A3F1-4A8F-92D4-50566B9F1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250C8E-20FB-4EB1-AF0F-A2CCEE535FB6}"/>
              </a:ext>
            </a:extLst>
          </p:cNvPr>
          <p:cNvSpPr>
            <a:spLocks noGrp="1"/>
          </p:cNvSpPr>
          <p:nvPr>
            <p:ph type="dt" sz="half" idx="10"/>
          </p:nvPr>
        </p:nvSpPr>
        <p:spPr/>
        <p:txBody>
          <a:bodyPr/>
          <a:lstStyle/>
          <a:p>
            <a:fld id="{F9815042-6446-4053-9B7A-B8F30A50F56F}" type="datetimeFigureOut">
              <a:rPr lang="en-US" smtClean="0"/>
              <a:t>27/11/2022</a:t>
            </a:fld>
            <a:endParaRPr lang="en-US"/>
          </a:p>
        </p:txBody>
      </p:sp>
      <p:sp>
        <p:nvSpPr>
          <p:cNvPr id="6" name="Footer Placeholder 5">
            <a:extLst>
              <a:ext uri="{FF2B5EF4-FFF2-40B4-BE49-F238E27FC236}">
                <a16:creationId xmlns:a16="http://schemas.microsoft.com/office/drawing/2014/main" id="{625AC21B-9063-49BC-A06F-2E749BDF32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FED89-03CD-4474-8E1A-1531CA52643E}"/>
              </a:ext>
            </a:extLst>
          </p:cNvPr>
          <p:cNvSpPr>
            <a:spLocks noGrp="1"/>
          </p:cNvSpPr>
          <p:nvPr>
            <p:ph type="sldNum" sz="quarter" idx="12"/>
          </p:nvPr>
        </p:nvSpPr>
        <p:spPr/>
        <p:txBody>
          <a:bodyPr/>
          <a:lstStyle/>
          <a:p>
            <a:fld id="{165E04BC-D297-4252-9DC9-CD6D8924F942}" type="slidenum">
              <a:rPr lang="en-US" smtClean="0"/>
              <a:t>‹#›</a:t>
            </a:fld>
            <a:endParaRPr lang="en-US"/>
          </a:p>
        </p:txBody>
      </p:sp>
    </p:spTree>
    <p:extLst>
      <p:ext uri="{BB962C8B-B14F-4D97-AF65-F5344CB8AC3E}">
        <p14:creationId xmlns:p14="http://schemas.microsoft.com/office/powerpoint/2010/main" val="1778637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7D1F-9E38-404C-ACB9-68C18DF64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83EC8C-9E7D-448F-9CC0-EF97EEAB2E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7024C3-6429-41BF-A126-FBAC82432E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C6941-45EB-43CA-9360-9E1FC3FCEF29}"/>
              </a:ext>
            </a:extLst>
          </p:cNvPr>
          <p:cNvSpPr>
            <a:spLocks noGrp="1"/>
          </p:cNvSpPr>
          <p:nvPr>
            <p:ph type="dt" sz="half" idx="10"/>
          </p:nvPr>
        </p:nvSpPr>
        <p:spPr/>
        <p:txBody>
          <a:bodyPr/>
          <a:lstStyle/>
          <a:p>
            <a:fld id="{F9815042-6446-4053-9B7A-B8F30A50F56F}" type="datetimeFigureOut">
              <a:rPr lang="en-US" smtClean="0"/>
              <a:t>27/11/2022</a:t>
            </a:fld>
            <a:endParaRPr lang="en-US"/>
          </a:p>
        </p:txBody>
      </p:sp>
      <p:sp>
        <p:nvSpPr>
          <p:cNvPr id="6" name="Footer Placeholder 5">
            <a:extLst>
              <a:ext uri="{FF2B5EF4-FFF2-40B4-BE49-F238E27FC236}">
                <a16:creationId xmlns:a16="http://schemas.microsoft.com/office/drawing/2014/main" id="{5FDDABBF-20EF-4328-AAF3-04824AF288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F7C38F-9EB0-4A40-B366-94D6F751756D}"/>
              </a:ext>
            </a:extLst>
          </p:cNvPr>
          <p:cNvSpPr>
            <a:spLocks noGrp="1"/>
          </p:cNvSpPr>
          <p:nvPr>
            <p:ph type="sldNum" sz="quarter" idx="12"/>
          </p:nvPr>
        </p:nvSpPr>
        <p:spPr/>
        <p:txBody>
          <a:bodyPr/>
          <a:lstStyle/>
          <a:p>
            <a:fld id="{165E04BC-D297-4252-9DC9-CD6D8924F942}" type="slidenum">
              <a:rPr lang="en-US" smtClean="0"/>
              <a:t>‹#›</a:t>
            </a:fld>
            <a:endParaRPr lang="en-US"/>
          </a:p>
        </p:txBody>
      </p:sp>
    </p:spTree>
    <p:extLst>
      <p:ext uri="{BB962C8B-B14F-4D97-AF65-F5344CB8AC3E}">
        <p14:creationId xmlns:p14="http://schemas.microsoft.com/office/powerpoint/2010/main" val="1956016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36DD81-75D8-4F9B-AE36-F235A36E90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8079A3-C1E6-422C-B1D7-4CE34F3D62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3E516-0E06-4463-9A40-B5D02C2AA8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815042-6446-4053-9B7A-B8F30A50F56F}" type="datetimeFigureOut">
              <a:rPr lang="en-US" smtClean="0"/>
              <a:t>27/11/2022</a:t>
            </a:fld>
            <a:endParaRPr lang="en-US"/>
          </a:p>
        </p:txBody>
      </p:sp>
      <p:sp>
        <p:nvSpPr>
          <p:cNvPr id="5" name="Footer Placeholder 4">
            <a:extLst>
              <a:ext uri="{FF2B5EF4-FFF2-40B4-BE49-F238E27FC236}">
                <a16:creationId xmlns:a16="http://schemas.microsoft.com/office/drawing/2014/main" id="{D7D39061-6B88-4FC6-A532-6199F4702B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D4ECAF-24B2-423E-A3D9-E1EEFCA4D1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5E04BC-D297-4252-9DC9-CD6D8924F942}" type="slidenum">
              <a:rPr lang="en-US" smtClean="0"/>
              <a:t>‹#›</a:t>
            </a:fld>
            <a:endParaRPr lang="en-US"/>
          </a:p>
        </p:txBody>
      </p:sp>
    </p:spTree>
    <p:extLst>
      <p:ext uri="{BB962C8B-B14F-4D97-AF65-F5344CB8AC3E}">
        <p14:creationId xmlns:p14="http://schemas.microsoft.com/office/powerpoint/2010/main" val="4086755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20831F-EF11-4B9E-BB43-793E84A5DA5B}"/>
              </a:ext>
            </a:extLst>
          </p:cNvPr>
          <p:cNvSpPr txBox="1"/>
          <p:nvPr/>
        </p:nvSpPr>
        <p:spPr>
          <a:xfrm>
            <a:off x="2715318" y="362184"/>
            <a:ext cx="6732932" cy="830997"/>
          </a:xfrm>
          <a:prstGeom prst="rect">
            <a:avLst/>
          </a:prstGeom>
          <a:noFill/>
        </p:spPr>
        <p:txBody>
          <a:bodyPr wrap="none" rtlCol="0">
            <a:spAutoFit/>
          </a:bodyPr>
          <a:lstStyle/>
          <a:p>
            <a:pPr algn="ctr"/>
            <a:r>
              <a:rPr lang="en-US" sz="2400" dirty="0">
                <a:solidFill>
                  <a:srgbClr val="357A5B"/>
                </a:solidFill>
                <a:latin typeface="UTM HelvetIns" panose="02040603050506020204" pitchFamily="18" charset="0"/>
              </a:rPr>
              <a:t>TRƯỜNG ĐẠI HỌC SƯ PHẠM THÀNH PHỐ HỒ CHÍ MINH</a:t>
            </a:r>
          </a:p>
          <a:p>
            <a:pPr algn="ctr"/>
            <a:r>
              <a:rPr lang="en-US" sz="2400" dirty="0">
                <a:solidFill>
                  <a:srgbClr val="357A5B"/>
                </a:solidFill>
                <a:latin typeface="UTM HelvetIns" panose="02040603050506020204" pitchFamily="18" charset="0"/>
              </a:rPr>
              <a:t>KHOA CÔNG NGHỆ THÔNG TIN</a:t>
            </a:r>
          </a:p>
        </p:txBody>
      </p:sp>
      <p:grpSp>
        <p:nvGrpSpPr>
          <p:cNvPr id="5" name="Group 4">
            <a:extLst>
              <a:ext uri="{FF2B5EF4-FFF2-40B4-BE49-F238E27FC236}">
                <a16:creationId xmlns:a16="http://schemas.microsoft.com/office/drawing/2014/main" id="{0058EDA4-615B-4C4C-A72A-353BDB40C4A8}"/>
              </a:ext>
            </a:extLst>
          </p:cNvPr>
          <p:cNvGrpSpPr/>
          <p:nvPr/>
        </p:nvGrpSpPr>
        <p:grpSpPr>
          <a:xfrm>
            <a:off x="781050" y="1369254"/>
            <a:ext cx="10629900" cy="45719"/>
            <a:chOff x="400889" y="1463039"/>
            <a:chExt cx="8588806" cy="46979"/>
          </a:xfrm>
        </p:grpSpPr>
        <p:sp>
          <p:nvSpPr>
            <p:cNvPr id="6" name="Rectangle: Rounded Corners 5">
              <a:extLst>
                <a:ext uri="{FF2B5EF4-FFF2-40B4-BE49-F238E27FC236}">
                  <a16:creationId xmlns:a16="http://schemas.microsoft.com/office/drawing/2014/main" id="{61E21DC5-3216-47EB-A261-BB571F83820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latin typeface="UTM HelvetIns" panose="02040603050506020204" pitchFamily="18" charset="0"/>
              </a:endParaRPr>
            </a:p>
          </p:txBody>
        </p:sp>
        <p:sp>
          <p:nvSpPr>
            <p:cNvPr id="7" name="Rectangle: Rounded Corners 6">
              <a:extLst>
                <a:ext uri="{FF2B5EF4-FFF2-40B4-BE49-F238E27FC236}">
                  <a16:creationId xmlns:a16="http://schemas.microsoft.com/office/drawing/2014/main" id="{069DCC5D-F3F1-4B8A-AF22-3F11A46E926E}"/>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latin typeface="UTM HelvetIns" panose="02040603050506020204" pitchFamily="18" charset="0"/>
              </a:endParaRPr>
            </a:p>
          </p:txBody>
        </p:sp>
        <p:sp>
          <p:nvSpPr>
            <p:cNvPr id="8" name="Rectangle: Rounded Corners 7">
              <a:extLst>
                <a:ext uri="{FF2B5EF4-FFF2-40B4-BE49-F238E27FC236}">
                  <a16:creationId xmlns:a16="http://schemas.microsoft.com/office/drawing/2014/main" id="{EE5D6B34-DFB0-4F54-A882-1A00589A5F61}"/>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latin typeface="UTM HelvetIns" panose="02040603050506020204" pitchFamily="18" charset="0"/>
              </a:endParaRPr>
            </a:p>
          </p:txBody>
        </p:sp>
        <p:sp>
          <p:nvSpPr>
            <p:cNvPr id="9" name="Rectangle: Rounded Corners 8">
              <a:extLst>
                <a:ext uri="{FF2B5EF4-FFF2-40B4-BE49-F238E27FC236}">
                  <a16:creationId xmlns:a16="http://schemas.microsoft.com/office/drawing/2014/main" id="{92EEF682-975F-484D-A52C-C0321544FD82}"/>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latin typeface="UTM HelvetIns" panose="02040603050506020204" pitchFamily="18" charset="0"/>
              </a:endParaRPr>
            </a:p>
          </p:txBody>
        </p:sp>
      </p:grpSp>
      <p:pic>
        <p:nvPicPr>
          <p:cNvPr id="10" name="Picture 9" descr="Logo&#10;&#10;Description automatically generated">
            <a:extLst>
              <a:ext uri="{FF2B5EF4-FFF2-40B4-BE49-F238E27FC236}">
                <a16:creationId xmlns:a16="http://schemas.microsoft.com/office/drawing/2014/main" id="{7F8B7ED0-786D-4F1A-961D-AD651AB5C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9355" y="361375"/>
            <a:ext cx="613174" cy="654244"/>
          </a:xfrm>
          <a:prstGeom prst="rect">
            <a:avLst/>
          </a:prstGeom>
        </p:spPr>
      </p:pic>
      <p:pic>
        <p:nvPicPr>
          <p:cNvPr id="11" name="Picture 10" descr="A picture containing text, sign&#10;&#10;Description automatically generated">
            <a:extLst>
              <a:ext uri="{FF2B5EF4-FFF2-40B4-BE49-F238E27FC236}">
                <a16:creationId xmlns:a16="http://schemas.microsoft.com/office/drawing/2014/main" id="{8510FDA1-D2C8-4B24-8FC8-AA9368274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471" y="508537"/>
            <a:ext cx="955472" cy="475872"/>
          </a:xfrm>
          <a:prstGeom prst="rect">
            <a:avLst/>
          </a:prstGeom>
        </p:spPr>
      </p:pic>
      <p:sp>
        <p:nvSpPr>
          <p:cNvPr id="12" name="TextBox 11">
            <a:extLst>
              <a:ext uri="{FF2B5EF4-FFF2-40B4-BE49-F238E27FC236}">
                <a16:creationId xmlns:a16="http://schemas.microsoft.com/office/drawing/2014/main" id="{6BA5C69E-C614-4040-B30E-0E0CB5FEC66E}"/>
              </a:ext>
            </a:extLst>
          </p:cNvPr>
          <p:cNvSpPr txBox="1"/>
          <p:nvPr/>
        </p:nvSpPr>
        <p:spPr>
          <a:xfrm>
            <a:off x="1340756" y="2128420"/>
            <a:ext cx="9510488" cy="1938992"/>
          </a:xfrm>
          <a:prstGeom prst="rect">
            <a:avLst/>
          </a:prstGeom>
          <a:noFill/>
        </p:spPr>
        <p:txBody>
          <a:bodyPr wrap="square" rtlCol="0">
            <a:spAutoFit/>
          </a:bodyPr>
          <a:lstStyle/>
          <a:p>
            <a:pPr algn="ctr"/>
            <a:r>
              <a:rPr lang="en-US" sz="4000" dirty="0">
                <a:solidFill>
                  <a:srgbClr val="357A5B"/>
                </a:solidFill>
                <a:latin typeface="UTM HelvetIns" panose="02040603050506020204" pitchFamily="18" charset="0"/>
              </a:rPr>
              <a:t>BÁO CÁO CUỐI KỲ</a:t>
            </a:r>
            <a:br>
              <a:rPr lang="en-US" sz="4000" dirty="0">
                <a:solidFill>
                  <a:srgbClr val="357A5B"/>
                </a:solidFill>
                <a:latin typeface="UTM HelvetIns" panose="02040603050506020204" pitchFamily="18" charset="0"/>
              </a:rPr>
            </a:br>
            <a:br>
              <a:rPr lang="en-US" sz="4000" dirty="0">
                <a:solidFill>
                  <a:srgbClr val="357A5B"/>
                </a:solidFill>
                <a:latin typeface="UTM HelvetIns" panose="02040603050506020204" pitchFamily="18" charset="0"/>
              </a:rPr>
            </a:br>
            <a:r>
              <a:rPr lang="en-US" sz="4000" dirty="0">
                <a:solidFill>
                  <a:srgbClr val="357A5B"/>
                </a:solidFill>
                <a:latin typeface="UTM HelvetIns" panose="02040603050506020204" pitchFamily="18" charset="0"/>
              </a:rPr>
              <a:t>” WEBSITE KINH DOANH THIẾT BỊ DI ĐỘNG”</a:t>
            </a:r>
          </a:p>
        </p:txBody>
      </p:sp>
      <p:sp>
        <p:nvSpPr>
          <p:cNvPr id="14" name="TextBox 13">
            <a:extLst>
              <a:ext uri="{FF2B5EF4-FFF2-40B4-BE49-F238E27FC236}">
                <a16:creationId xmlns:a16="http://schemas.microsoft.com/office/drawing/2014/main" id="{C1F083C3-55CD-4726-B54D-09DC8237E796}"/>
              </a:ext>
            </a:extLst>
          </p:cNvPr>
          <p:cNvSpPr txBox="1"/>
          <p:nvPr/>
        </p:nvSpPr>
        <p:spPr>
          <a:xfrm>
            <a:off x="2862240" y="4980590"/>
            <a:ext cx="7123459"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Học phần: COMP108402 – </a:t>
            </a:r>
            <a:r>
              <a:rPr lang="vi-VN" sz="2400" b="1" dirty="0">
                <a:latin typeface="Arial" panose="020B0604020202020204" pitchFamily="34" charset="0"/>
                <a:cs typeface="Arial" panose="020B0604020202020204" pitchFamily="34" charset="0"/>
              </a:rPr>
              <a:t>Thương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mại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điện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tử</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0433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3" name="TextBox 2">
            <a:extLst>
              <a:ext uri="{FF2B5EF4-FFF2-40B4-BE49-F238E27FC236}">
                <a16:creationId xmlns:a16="http://schemas.microsoft.com/office/drawing/2014/main" id="{F4830A50-5AB2-54CE-B24C-D5805284CCE8}"/>
              </a:ext>
            </a:extLst>
          </p:cNvPr>
          <p:cNvSpPr txBox="1"/>
          <p:nvPr/>
        </p:nvSpPr>
        <p:spPr>
          <a:xfrm>
            <a:off x="781050" y="1701209"/>
            <a:ext cx="6568410" cy="400110"/>
          </a:xfrm>
          <a:prstGeom prst="rect">
            <a:avLst/>
          </a:prstGeom>
          <a:noFill/>
        </p:spPr>
        <p:txBody>
          <a:bodyPr wrap="square" rtlCol="0">
            <a:spAutoFit/>
          </a:bodyPr>
          <a:lstStyle/>
          <a:p>
            <a:r>
              <a:rPr lang="en-GB" sz="2000" b="1" dirty="0"/>
              <a:t>7. </a:t>
            </a:r>
            <a:r>
              <a:rPr lang="vi-VN" sz="2000" b="1" dirty="0"/>
              <a:t>Lợi ích của thương mại điện tử</a:t>
            </a:r>
            <a:endParaRPr lang="en-GB" sz="2000" b="1" dirty="0">
              <a:latin typeface="UTM HelvetIns" panose="02040603050506020204" pitchFamily="18" charset="0"/>
            </a:endParaRPr>
          </a:p>
        </p:txBody>
      </p:sp>
      <p:sp>
        <p:nvSpPr>
          <p:cNvPr id="10" name="TextBox 9">
            <a:extLst>
              <a:ext uri="{FF2B5EF4-FFF2-40B4-BE49-F238E27FC236}">
                <a16:creationId xmlns:a16="http://schemas.microsoft.com/office/drawing/2014/main" id="{AB8039DC-5F70-E512-7A7D-9CF52E3291C4}"/>
              </a:ext>
            </a:extLst>
          </p:cNvPr>
          <p:cNvSpPr txBox="1"/>
          <p:nvPr/>
        </p:nvSpPr>
        <p:spPr>
          <a:xfrm>
            <a:off x="736158" y="2239543"/>
            <a:ext cx="6377023" cy="2222403"/>
          </a:xfrm>
          <a:prstGeom prst="rect">
            <a:avLst/>
          </a:prstGeom>
          <a:noFill/>
        </p:spPr>
        <p:txBody>
          <a:bodyPr wrap="square" rtlCol="0">
            <a:spAutoFit/>
          </a:bodyPr>
          <a:lstStyle>
            <a:defPPr>
              <a:defRPr lang="en-US"/>
            </a:defPPr>
            <a:lvl2pPr marL="742950" lvl="1" indent="-285750" algn="just">
              <a:buFont typeface="Arial" panose="020B0604020202020204" pitchFamily="34" charset="0"/>
              <a:buChar char="•"/>
              <a:defRPr i="1"/>
            </a:lvl2pPr>
          </a:lstStyle>
          <a:p>
            <a:pPr lvl="1">
              <a:lnSpc>
                <a:spcPct val="200000"/>
              </a:lnSpc>
            </a:pPr>
            <a:r>
              <a:rPr lang="vi-VN" dirty="0"/>
              <a:t>Lợi ích của thương mại điện tử với các doanh nghiệp</a:t>
            </a:r>
            <a:endParaRPr lang="en-GB" dirty="0"/>
          </a:p>
          <a:p>
            <a:pPr lvl="1">
              <a:lnSpc>
                <a:spcPct val="200000"/>
              </a:lnSpc>
            </a:pPr>
            <a:r>
              <a:rPr lang="vi-VN" dirty="0"/>
              <a:t>Lợi ích của thương mại điện tử với người tiêu dùng </a:t>
            </a:r>
            <a:endParaRPr lang="en-GB" dirty="0"/>
          </a:p>
          <a:p>
            <a:pPr lvl="1">
              <a:lnSpc>
                <a:spcPct val="200000"/>
              </a:lnSpc>
            </a:pPr>
            <a:r>
              <a:rPr lang="vi-VN" dirty="0"/>
              <a:t>Lợi ích đối với xã hội của thương mại điện tử </a:t>
            </a:r>
            <a:endParaRPr lang="en-GB" dirty="0"/>
          </a:p>
          <a:p>
            <a:pPr lvl="1">
              <a:lnSpc>
                <a:spcPct val="200000"/>
              </a:lnSpc>
            </a:pPr>
            <a:endParaRPr lang="vi-VN" dirty="0"/>
          </a:p>
        </p:txBody>
      </p:sp>
      <p:pic>
        <p:nvPicPr>
          <p:cNvPr id="5122" name="Picture 2" descr="TOPA-BIZ - Dịch vụ thành lập doanh nghiệp">
            <a:extLst>
              <a:ext uri="{FF2B5EF4-FFF2-40B4-BE49-F238E27FC236}">
                <a16:creationId xmlns:a16="http://schemas.microsoft.com/office/drawing/2014/main" id="{D5E101ED-EB79-FC14-FC1A-B758E4667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218" y="223954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3CC420-26D9-F607-37F4-5137F3F6A573}"/>
              </a:ext>
            </a:extLst>
          </p:cNvPr>
          <p:cNvSpPr txBox="1"/>
          <p:nvPr/>
        </p:nvSpPr>
        <p:spPr>
          <a:xfrm>
            <a:off x="736157" y="424389"/>
            <a:ext cx="7397749"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I.a.</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Tổng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quan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về</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thương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mại</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điện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tử</a:t>
            </a:r>
            <a:endParaRPr lang="vi-VN" sz="2600" dirty="0">
              <a:solidFill>
                <a:srgbClr val="357A5B"/>
              </a:solidFill>
              <a:latin typeface="UTM HelvetIns" panose="02040603050506020204" pitchFamily="18"/>
            </a:endParaRPr>
          </a:p>
        </p:txBody>
      </p:sp>
    </p:spTree>
    <p:extLst>
      <p:ext uri="{BB962C8B-B14F-4D97-AF65-F5344CB8AC3E}">
        <p14:creationId xmlns:p14="http://schemas.microsoft.com/office/powerpoint/2010/main" val="183662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8" y="424389"/>
            <a:ext cx="7543060"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I.b</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Ngôn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ngữ</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và</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các</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công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cụ</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thiết</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kế</a:t>
            </a:r>
            <a:endParaRPr lang="en-GB" sz="2600" dirty="0">
              <a:solidFill>
                <a:srgbClr val="357A5B"/>
              </a:solidFill>
              <a:latin typeface="UTM HelvetIns" panose="02040603050506020204" pitchFamily="18"/>
            </a:endParaRPr>
          </a:p>
        </p:txBody>
      </p:sp>
      <p:sp>
        <p:nvSpPr>
          <p:cNvPr id="3" name="TextBox 2">
            <a:extLst>
              <a:ext uri="{FF2B5EF4-FFF2-40B4-BE49-F238E27FC236}">
                <a16:creationId xmlns:a16="http://schemas.microsoft.com/office/drawing/2014/main" id="{F4830A50-5AB2-54CE-B24C-D5805284CCE8}"/>
              </a:ext>
            </a:extLst>
          </p:cNvPr>
          <p:cNvSpPr txBox="1"/>
          <p:nvPr/>
        </p:nvSpPr>
        <p:spPr>
          <a:xfrm>
            <a:off x="781050" y="1701209"/>
            <a:ext cx="6568410" cy="400110"/>
          </a:xfrm>
          <a:prstGeom prst="rect">
            <a:avLst/>
          </a:prstGeom>
          <a:noFill/>
        </p:spPr>
        <p:txBody>
          <a:bodyPr wrap="square" rtlCol="0">
            <a:spAutoFit/>
          </a:bodyPr>
          <a:lstStyle/>
          <a:p>
            <a:r>
              <a:rPr lang="en-GB" sz="2000" b="1" dirty="0">
                <a:latin typeface="Arial (Body)"/>
              </a:rPr>
              <a:t>1. </a:t>
            </a:r>
            <a:r>
              <a:rPr lang="en-GB" sz="2000" b="1" dirty="0" err="1">
                <a:latin typeface="Arial (Body)"/>
              </a:rPr>
              <a:t>Về</a:t>
            </a:r>
            <a:r>
              <a:rPr lang="en-GB" sz="2000" b="1" dirty="0">
                <a:latin typeface="Arial (Body)"/>
              </a:rPr>
              <a:t> </a:t>
            </a:r>
            <a:r>
              <a:rPr lang="en-GB" sz="2000" b="1" dirty="0" err="1">
                <a:latin typeface="Arial (Body)"/>
              </a:rPr>
              <a:t>Phần</a:t>
            </a:r>
            <a:r>
              <a:rPr lang="en-GB" sz="2000" b="1" dirty="0">
                <a:latin typeface="Arial (Body)"/>
              </a:rPr>
              <a:t> Front-End</a:t>
            </a:r>
          </a:p>
        </p:txBody>
      </p:sp>
      <p:sp>
        <p:nvSpPr>
          <p:cNvPr id="2" name="Google Shape;339;p33">
            <a:extLst>
              <a:ext uri="{FF2B5EF4-FFF2-40B4-BE49-F238E27FC236}">
                <a16:creationId xmlns:a16="http://schemas.microsoft.com/office/drawing/2014/main" id="{E480C96B-719D-1C0F-DB1D-9C3D442FA51E}"/>
              </a:ext>
            </a:extLst>
          </p:cNvPr>
          <p:cNvSpPr txBox="1">
            <a:spLocks/>
          </p:cNvSpPr>
          <p:nvPr/>
        </p:nvSpPr>
        <p:spPr>
          <a:xfrm>
            <a:off x="1020105" y="2199653"/>
            <a:ext cx="5742201" cy="793672"/>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p>
            <a:pPr marL="285750" indent="-285750" algn="just" rtl="0">
              <a:buClrTx/>
              <a:buFont typeface="Arial" panose="020B0604020202020204" pitchFamily="34" charset="0"/>
              <a:buChar char="•"/>
            </a:pPr>
            <a:r>
              <a:rPr lang="en-GB" sz="1800" dirty="0" err="1">
                <a:solidFill>
                  <a:sysClr val="windowText" lastClr="000000"/>
                </a:solidFill>
                <a:latin typeface="Arial (Body)"/>
              </a:rPr>
              <a:t>Sử</a:t>
            </a:r>
            <a:r>
              <a:rPr lang="en-GB" sz="1800" dirty="0">
                <a:solidFill>
                  <a:sysClr val="windowText" lastClr="000000"/>
                </a:solidFill>
                <a:latin typeface="Arial (Body)"/>
              </a:rPr>
              <a:t> </a:t>
            </a:r>
            <a:r>
              <a:rPr lang="en-GB" sz="1800" dirty="0" err="1">
                <a:solidFill>
                  <a:sysClr val="windowText" lastClr="000000"/>
                </a:solidFill>
                <a:latin typeface="Arial (Body)"/>
              </a:rPr>
              <a:t>dụng</a:t>
            </a:r>
            <a:r>
              <a:rPr lang="en-GB" sz="1800" dirty="0">
                <a:solidFill>
                  <a:sysClr val="windowText" lastClr="000000"/>
                </a:solidFill>
                <a:latin typeface="Arial (Body)"/>
              </a:rPr>
              <a:t> framework Bootstrap 5 </a:t>
            </a:r>
            <a:r>
              <a:rPr lang="en-GB" sz="1800" dirty="0" err="1">
                <a:solidFill>
                  <a:sysClr val="windowText" lastClr="000000"/>
                </a:solidFill>
                <a:latin typeface="Arial (Body)"/>
              </a:rPr>
              <a:t>và</a:t>
            </a:r>
            <a:r>
              <a:rPr lang="en-GB" sz="1800" dirty="0">
                <a:solidFill>
                  <a:sysClr val="windowText" lastClr="000000"/>
                </a:solidFill>
                <a:latin typeface="Arial (Body)"/>
              </a:rPr>
              <a:t> HTML/CSS/JS </a:t>
            </a:r>
            <a:r>
              <a:rPr lang="en-GB" sz="1800" dirty="0" err="1">
                <a:solidFill>
                  <a:sysClr val="windowText" lastClr="000000"/>
                </a:solidFill>
                <a:latin typeface="Arial (Body)"/>
              </a:rPr>
              <a:t>để</a:t>
            </a:r>
            <a:r>
              <a:rPr lang="en-GB" sz="1800" dirty="0">
                <a:solidFill>
                  <a:sysClr val="windowText" lastClr="000000"/>
                </a:solidFill>
                <a:latin typeface="Arial (Body)"/>
              </a:rPr>
              <a:t> </a:t>
            </a:r>
            <a:r>
              <a:rPr lang="en-GB" sz="1800" dirty="0" err="1">
                <a:solidFill>
                  <a:sysClr val="windowText" lastClr="000000"/>
                </a:solidFill>
                <a:latin typeface="Arial (Body)"/>
              </a:rPr>
              <a:t>dựng</a:t>
            </a:r>
            <a:r>
              <a:rPr lang="en-GB" sz="1800" dirty="0">
                <a:solidFill>
                  <a:sysClr val="windowText" lastClr="000000"/>
                </a:solidFill>
                <a:latin typeface="Arial (Body)"/>
              </a:rPr>
              <a:t> </a:t>
            </a:r>
            <a:r>
              <a:rPr lang="en-GB" sz="1800" dirty="0" err="1">
                <a:solidFill>
                  <a:sysClr val="windowText" lastClr="000000"/>
                </a:solidFill>
                <a:latin typeface="Arial (Body)"/>
              </a:rPr>
              <a:t>lên</a:t>
            </a:r>
            <a:r>
              <a:rPr lang="en-GB" sz="1800" dirty="0">
                <a:solidFill>
                  <a:sysClr val="windowText" lastClr="000000"/>
                </a:solidFill>
                <a:latin typeface="Arial (Body)"/>
              </a:rPr>
              <a:t> </a:t>
            </a:r>
            <a:r>
              <a:rPr lang="en-GB" sz="1800" dirty="0" err="1">
                <a:solidFill>
                  <a:sysClr val="windowText" lastClr="000000"/>
                </a:solidFill>
                <a:latin typeface="Arial (Body)"/>
              </a:rPr>
              <a:t>phần</a:t>
            </a:r>
            <a:r>
              <a:rPr lang="en-GB" sz="1800" dirty="0">
                <a:solidFill>
                  <a:sysClr val="windowText" lastClr="000000"/>
                </a:solidFill>
                <a:latin typeface="Arial (Body)"/>
              </a:rPr>
              <a:t> </a:t>
            </a:r>
            <a:r>
              <a:rPr lang="en-GB" sz="1800" dirty="0" err="1">
                <a:solidFill>
                  <a:sysClr val="windowText" lastClr="000000"/>
                </a:solidFill>
                <a:latin typeface="Arial (Body)"/>
              </a:rPr>
              <a:t>sương</a:t>
            </a:r>
            <a:r>
              <a:rPr lang="en-GB" sz="1800" dirty="0">
                <a:solidFill>
                  <a:sysClr val="windowText" lastClr="000000"/>
                </a:solidFill>
                <a:latin typeface="Arial (Body)"/>
              </a:rPr>
              <a:t> </a:t>
            </a:r>
            <a:r>
              <a:rPr lang="en-GB" sz="1800" dirty="0" err="1">
                <a:solidFill>
                  <a:sysClr val="windowText" lastClr="000000"/>
                </a:solidFill>
                <a:latin typeface="Arial (Body)"/>
              </a:rPr>
              <a:t>sống</a:t>
            </a:r>
            <a:r>
              <a:rPr lang="en-GB" sz="1800" dirty="0">
                <a:solidFill>
                  <a:sysClr val="windowText" lastClr="000000"/>
                </a:solidFill>
                <a:latin typeface="Arial (Body)"/>
              </a:rPr>
              <a:t> </a:t>
            </a:r>
            <a:r>
              <a:rPr lang="en-GB" sz="1800" dirty="0" err="1">
                <a:solidFill>
                  <a:sysClr val="windowText" lastClr="000000"/>
                </a:solidFill>
                <a:latin typeface="Arial (Body)"/>
              </a:rPr>
              <a:t>cho</a:t>
            </a:r>
            <a:r>
              <a:rPr lang="en-GB" sz="1800" dirty="0">
                <a:solidFill>
                  <a:sysClr val="windowText" lastClr="000000"/>
                </a:solidFill>
                <a:latin typeface="Arial (Body)"/>
              </a:rPr>
              <a:t> </a:t>
            </a:r>
            <a:r>
              <a:rPr lang="en-GB" sz="1800" dirty="0" err="1">
                <a:solidFill>
                  <a:sysClr val="windowText" lastClr="000000"/>
                </a:solidFill>
                <a:latin typeface="Arial (Body)"/>
              </a:rPr>
              <a:t>trang</a:t>
            </a:r>
            <a:r>
              <a:rPr lang="en-GB" sz="1800" dirty="0">
                <a:solidFill>
                  <a:sysClr val="windowText" lastClr="000000"/>
                </a:solidFill>
                <a:latin typeface="Arial (Body)"/>
              </a:rPr>
              <a:t> web </a:t>
            </a:r>
          </a:p>
        </p:txBody>
      </p:sp>
      <p:sp>
        <p:nvSpPr>
          <p:cNvPr id="11" name="Google Shape;339;p33">
            <a:extLst>
              <a:ext uri="{FF2B5EF4-FFF2-40B4-BE49-F238E27FC236}">
                <a16:creationId xmlns:a16="http://schemas.microsoft.com/office/drawing/2014/main" id="{FB32AB35-1DBB-EC4F-A66E-9B8C51B62ADE}"/>
              </a:ext>
            </a:extLst>
          </p:cNvPr>
          <p:cNvSpPr txBox="1">
            <a:spLocks/>
          </p:cNvSpPr>
          <p:nvPr/>
        </p:nvSpPr>
        <p:spPr>
          <a:xfrm>
            <a:off x="1020105" y="3097548"/>
            <a:ext cx="5742202" cy="793672"/>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p>
            <a:pPr marL="285750" indent="-285750" algn="just" rtl="0">
              <a:buClrTx/>
              <a:buFont typeface="Arial" panose="020B0604020202020204" pitchFamily="34" charset="0"/>
              <a:buChar char="•"/>
            </a:pPr>
            <a:r>
              <a:rPr lang="en-GB" sz="1800" dirty="0">
                <a:solidFill>
                  <a:sysClr val="windowText" lastClr="000000"/>
                </a:solidFill>
                <a:latin typeface="Arial (Body)"/>
              </a:rPr>
              <a:t>jQuery </a:t>
            </a:r>
            <a:r>
              <a:rPr lang="en-GB" sz="1800" dirty="0" err="1">
                <a:solidFill>
                  <a:sysClr val="windowText" lastClr="000000"/>
                </a:solidFill>
                <a:latin typeface="Arial (Body)"/>
              </a:rPr>
              <a:t>giúp</a:t>
            </a:r>
            <a:r>
              <a:rPr lang="en-GB" sz="1800" dirty="0">
                <a:solidFill>
                  <a:sysClr val="windowText" lastClr="000000"/>
                </a:solidFill>
                <a:latin typeface="Arial (Body)"/>
              </a:rPr>
              <a:t> </a:t>
            </a:r>
            <a:r>
              <a:rPr lang="en-GB" sz="1800" dirty="0" err="1">
                <a:solidFill>
                  <a:sysClr val="windowText" lastClr="000000"/>
                </a:solidFill>
                <a:latin typeface="Arial (Body)"/>
              </a:rPr>
              <a:t>chạy</a:t>
            </a:r>
            <a:r>
              <a:rPr lang="en-GB" sz="1800" dirty="0">
                <a:solidFill>
                  <a:sysClr val="windowText" lastClr="000000"/>
                </a:solidFill>
                <a:latin typeface="Arial (Body)"/>
              </a:rPr>
              <a:t> HTML document traversal </a:t>
            </a:r>
            <a:r>
              <a:rPr lang="en-GB" sz="1800" dirty="0" err="1">
                <a:solidFill>
                  <a:sysClr val="windowText" lastClr="000000"/>
                </a:solidFill>
                <a:latin typeface="Arial (Body)"/>
              </a:rPr>
              <a:t>và</a:t>
            </a:r>
            <a:r>
              <a:rPr lang="en-GB" sz="1800" dirty="0">
                <a:solidFill>
                  <a:sysClr val="windowText" lastClr="000000"/>
                </a:solidFill>
                <a:latin typeface="Arial (Body)"/>
              </a:rPr>
              <a:t> manipulation, animation, event handling </a:t>
            </a:r>
            <a:r>
              <a:rPr lang="en-GB" sz="1800" dirty="0" err="1">
                <a:solidFill>
                  <a:sysClr val="windowText" lastClr="000000"/>
                </a:solidFill>
                <a:latin typeface="Arial (Body)"/>
              </a:rPr>
              <a:t>và</a:t>
            </a:r>
            <a:r>
              <a:rPr lang="en-GB" sz="1800" dirty="0">
                <a:solidFill>
                  <a:sysClr val="windowText" lastClr="000000"/>
                </a:solidFill>
                <a:latin typeface="Arial (Body)"/>
              </a:rPr>
              <a:t> AJAX</a:t>
            </a:r>
          </a:p>
        </p:txBody>
      </p:sp>
      <p:sp>
        <p:nvSpPr>
          <p:cNvPr id="12" name="Google Shape;339;p33">
            <a:extLst>
              <a:ext uri="{FF2B5EF4-FFF2-40B4-BE49-F238E27FC236}">
                <a16:creationId xmlns:a16="http://schemas.microsoft.com/office/drawing/2014/main" id="{2137C8E8-2D91-617A-BD3D-62708D608341}"/>
              </a:ext>
            </a:extLst>
          </p:cNvPr>
          <p:cNvSpPr txBox="1">
            <a:spLocks/>
          </p:cNvSpPr>
          <p:nvPr/>
        </p:nvSpPr>
        <p:spPr>
          <a:xfrm>
            <a:off x="1020104" y="4027302"/>
            <a:ext cx="5742201" cy="970683"/>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p>
            <a:pPr marL="285750" indent="-285750" algn="just" rtl="0">
              <a:buClrTx/>
              <a:buFont typeface="Arial" panose="020B0604020202020204" pitchFamily="34" charset="0"/>
              <a:buChar char="•"/>
            </a:pPr>
            <a:r>
              <a:rPr lang="vi-VN" sz="1800" dirty="0">
                <a:solidFill>
                  <a:sysClr val="windowText" lastClr="000000"/>
                </a:solidFill>
                <a:latin typeface="Arial (Body)"/>
              </a:rPr>
              <a:t>AJAX</a:t>
            </a:r>
            <a:r>
              <a:rPr lang="en-GB" sz="1800" dirty="0">
                <a:solidFill>
                  <a:sysClr val="windowText" lastClr="000000"/>
                </a:solidFill>
                <a:latin typeface="Arial (Body)"/>
              </a:rPr>
              <a:t> </a:t>
            </a:r>
            <a:r>
              <a:rPr lang="vi-VN" sz="1800" dirty="0">
                <a:solidFill>
                  <a:sysClr val="windowText" lastClr="000000"/>
                </a:solidFill>
                <a:latin typeface="Arial (Body)"/>
              </a:rPr>
              <a:t>trao đổi dữ liệu với máy chủ và cập nhật một hay nhiều phần của</a:t>
            </a:r>
            <a:r>
              <a:rPr lang="en-GB" sz="1800" dirty="0">
                <a:solidFill>
                  <a:sysClr val="windowText" lastClr="000000"/>
                </a:solidFill>
                <a:latin typeface="Arial (Body)"/>
              </a:rPr>
              <a:t> </a:t>
            </a:r>
            <a:r>
              <a:rPr lang="vi-VN" sz="1800" dirty="0">
                <a:solidFill>
                  <a:sysClr val="windowText" lastClr="000000"/>
                </a:solidFill>
                <a:latin typeface="Arial (Body)"/>
              </a:rPr>
              <a:t>trang web, hoàn toàn không reload lại toàn bộ trang.</a:t>
            </a:r>
            <a:endParaRPr lang="en-GB" sz="1800" dirty="0">
              <a:solidFill>
                <a:sysClr val="windowText" lastClr="000000"/>
              </a:solidFill>
              <a:latin typeface="Arial (Body)"/>
            </a:endParaRPr>
          </a:p>
        </p:txBody>
      </p:sp>
      <p:pic>
        <p:nvPicPr>
          <p:cNvPr id="13" name="Google Shape;383;p35">
            <a:extLst>
              <a:ext uri="{FF2B5EF4-FFF2-40B4-BE49-F238E27FC236}">
                <a16:creationId xmlns:a16="http://schemas.microsoft.com/office/drawing/2014/main" id="{F906B042-221D-40B9-1732-8E010E7B92C0}"/>
              </a:ext>
            </a:extLst>
          </p:cNvPr>
          <p:cNvPicPr preferRelativeResize="0">
            <a:picLocks/>
          </p:cNvPicPr>
          <p:nvPr/>
        </p:nvPicPr>
        <p:blipFill rotWithShape="1">
          <a:blip r:embed="rId3"/>
          <a:srcRect r="53436" b="5854"/>
          <a:stretch/>
        </p:blipFill>
        <p:spPr>
          <a:xfrm>
            <a:off x="7856099" y="1375027"/>
            <a:ext cx="2287362" cy="3699758"/>
          </a:xfrm>
          <a:prstGeom prst="roundRect">
            <a:avLst>
              <a:gd name="adj" fmla="val 50000"/>
            </a:avLst>
          </a:prstGeom>
        </p:spPr>
      </p:pic>
    </p:spTree>
    <p:extLst>
      <p:ext uri="{BB962C8B-B14F-4D97-AF65-F5344CB8AC3E}">
        <p14:creationId xmlns:p14="http://schemas.microsoft.com/office/powerpoint/2010/main" val="2917894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3" name="TextBox 2">
            <a:extLst>
              <a:ext uri="{FF2B5EF4-FFF2-40B4-BE49-F238E27FC236}">
                <a16:creationId xmlns:a16="http://schemas.microsoft.com/office/drawing/2014/main" id="{F4830A50-5AB2-54CE-B24C-D5805284CCE8}"/>
              </a:ext>
            </a:extLst>
          </p:cNvPr>
          <p:cNvSpPr txBox="1"/>
          <p:nvPr/>
        </p:nvSpPr>
        <p:spPr>
          <a:xfrm>
            <a:off x="781050" y="1701209"/>
            <a:ext cx="6568410" cy="400110"/>
          </a:xfrm>
          <a:prstGeom prst="rect">
            <a:avLst/>
          </a:prstGeom>
          <a:noFill/>
        </p:spPr>
        <p:txBody>
          <a:bodyPr wrap="square" rtlCol="0">
            <a:spAutoFit/>
          </a:bodyPr>
          <a:lstStyle/>
          <a:p>
            <a:r>
              <a:rPr lang="en-GB" sz="2000" b="1" dirty="0">
                <a:latin typeface="Arial (Body)"/>
              </a:rPr>
              <a:t>2. </a:t>
            </a:r>
            <a:r>
              <a:rPr lang="en-GB" sz="2000" b="1" dirty="0" err="1">
                <a:latin typeface="Arial (Body)"/>
              </a:rPr>
              <a:t>Về</a:t>
            </a:r>
            <a:r>
              <a:rPr lang="en-GB" sz="2000" b="1" dirty="0">
                <a:latin typeface="Arial (Body)"/>
              </a:rPr>
              <a:t> </a:t>
            </a:r>
            <a:r>
              <a:rPr lang="en-GB" sz="2000" b="1" dirty="0" err="1">
                <a:latin typeface="Arial (Body)"/>
              </a:rPr>
              <a:t>Phần</a:t>
            </a:r>
            <a:r>
              <a:rPr lang="en-GB" sz="2000" b="1" dirty="0">
                <a:latin typeface="Arial (Body)"/>
              </a:rPr>
              <a:t> Back-End</a:t>
            </a:r>
          </a:p>
        </p:txBody>
      </p:sp>
      <p:sp>
        <p:nvSpPr>
          <p:cNvPr id="10" name="Google Shape;339;p33">
            <a:extLst>
              <a:ext uri="{FF2B5EF4-FFF2-40B4-BE49-F238E27FC236}">
                <a16:creationId xmlns:a16="http://schemas.microsoft.com/office/drawing/2014/main" id="{ACA320D2-B00D-1521-C211-E34A3EDC231F}"/>
              </a:ext>
            </a:extLst>
          </p:cNvPr>
          <p:cNvSpPr txBox="1">
            <a:spLocks/>
          </p:cNvSpPr>
          <p:nvPr/>
        </p:nvSpPr>
        <p:spPr>
          <a:xfrm>
            <a:off x="1023470" y="2359072"/>
            <a:ext cx="5072530" cy="963988"/>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p>
            <a:pPr marL="285750" indent="-285750" algn="just" rtl="0">
              <a:buClrTx/>
              <a:buFont typeface="Arial" panose="020B0604020202020204" pitchFamily="34" charset="0"/>
              <a:buChar char="•"/>
            </a:pPr>
            <a:r>
              <a:rPr lang="vi-VN" sz="1800" dirty="0">
                <a:solidFill>
                  <a:sysClr val="windowText" lastClr="000000"/>
                </a:solidFill>
              </a:rPr>
              <a:t>PHP là viết tắt của cụm từ Personal Home Page nay đã được chuyển</a:t>
            </a:r>
            <a:r>
              <a:rPr lang="en-GB" sz="1800" dirty="0">
                <a:solidFill>
                  <a:sysClr val="windowText" lastClr="000000"/>
                </a:solidFill>
              </a:rPr>
              <a:t> </a:t>
            </a:r>
            <a:r>
              <a:rPr lang="vi-VN" sz="1800" dirty="0">
                <a:solidFill>
                  <a:sysClr val="windowText" lastClr="000000"/>
                </a:solidFill>
              </a:rPr>
              <a:t>thành Hypertext Preprocessor. </a:t>
            </a:r>
            <a:endParaRPr lang="en-GB" sz="1800" dirty="0">
              <a:solidFill>
                <a:sysClr val="windowText" lastClr="000000"/>
              </a:solidFill>
            </a:endParaRPr>
          </a:p>
        </p:txBody>
      </p:sp>
      <p:sp>
        <p:nvSpPr>
          <p:cNvPr id="14" name="Google Shape;339;p33">
            <a:extLst>
              <a:ext uri="{FF2B5EF4-FFF2-40B4-BE49-F238E27FC236}">
                <a16:creationId xmlns:a16="http://schemas.microsoft.com/office/drawing/2014/main" id="{6796B8A2-3B3D-9331-CC89-78EE9440EBFC}"/>
              </a:ext>
            </a:extLst>
          </p:cNvPr>
          <p:cNvSpPr txBox="1">
            <a:spLocks/>
          </p:cNvSpPr>
          <p:nvPr/>
        </p:nvSpPr>
        <p:spPr>
          <a:xfrm>
            <a:off x="997523" y="3429000"/>
            <a:ext cx="5098477" cy="912637"/>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p>
            <a:pPr marL="285750" indent="-285750" algn="just" rtl="0">
              <a:buClrTx/>
              <a:buFont typeface="Arial" panose="020B0604020202020204" pitchFamily="34" charset="0"/>
              <a:buChar char="•"/>
            </a:pPr>
            <a:r>
              <a:rPr lang="vi-VN" sz="1800" dirty="0">
                <a:solidFill>
                  <a:sysClr val="windowText" lastClr="000000"/>
                </a:solidFill>
              </a:rPr>
              <a:t>Hiểu đơn giản thì PHP là một ngôn ngữ lập trình kịch</a:t>
            </a:r>
            <a:r>
              <a:rPr lang="en-GB" sz="1800" dirty="0">
                <a:solidFill>
                  <a:sysClr val="windowText" lastClr="000000"/>
                </a:solidFill>
              </a:rPr>
              <a:t> </a:t>
            </a:r>
            <a:r>
              <a:rPr lang="vi-VN" sz="1800" dirty="0">
                <a:solidFill>
                  <a:sysClr val="windowText" lastClr="000000"/>
                </a:solidFill>
              </a:rPr>
              <a:t>bản (scripting language) đa mục đích</a:t>
            </a:r>
            <a:endParaRPr lang="en-GB" sz="1800" dirty="0">
              <a:solidFill>
                <a:sysClr val="windowText" lastClr="000000"/>
              </a:solidFill>
            </a:endParaRPr>
          </a:p>
        </p:txBody>
      </p:sp>
      <p:pic>
        <p:nvPicPr>
          <p:cNvPr id="15" name="Google Shape;383;p35">
            <a:extLst>
              <a:ext uri="{FF2B5EF4-FFF2-40B4-BE49-F238E27FC236}">
                <a16:creationId xmlns:a16="http://schemas.microsoft.com/office/drawing/2014/main" id="{4D87B995-442F-80DD-9075-669A39128633}"/>
              </a:ext>
            </a:extLst>
          </p:cNvPr>
          <p:cNvPicPr preferRelativeResize="0">
            <a:picLocks/>
          </p:cNvPicPr>
          <p:nvPr/>
        </p:nvPicPr>
        <p:blipFill rotWithShape="1">
          <a:blip r:embed="rId3"/>
          <a:srcRect l="51972" t="2394" r="-293" b="-93"/>
          <a:stretch/>
        </p:blipFill>
        <p:spPr>
          <a:xfrm>
            <a:off x="7897350" y="1497945"/>
            <a:ext cx="2256742" cy="3650230"/>
          </a:xfrm>
          <a:prstGeom prst="roundRect">
            <a:avLst>
              <a:gd name="adj" fmla="val 50000"/>
            </a:avLst>
          </a:prstGeom>
        </p:spPr>
      </p:pic>
      <p:sp>
        <p:nvSpPr>
          <p:cNvPr id="2" name="TextBox 1">
            <a:extLst>
              <a:ext uri="{FF2B5EF4-FFF2-40B4-BE49-F238E27FC236}">
                <a16:creationId xmlns:a16="http://schemas.microsoft.com/office/drawing/2014/main" id="{DA83806C-C84A-E1EB-A55E-3EB79BDB3BEC}"/>
              </a:ext>
            </a:extLst>
          </p:cNvPr>
          <p:cNvSpPr txBox="1"/>
          <p:nvPr/>
        </p:nvSpPr>
        <p:spPr>
          <a:xfrm>
            <a:off x="736158" y="424389"/>
            <a:ext cx="7543060"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I.b</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Ngôn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ngữ</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và</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các</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công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cụ</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thiết</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kế</a:t>
            </a:r>
            <a:endParaRPr lang="en-GB" sz="2600" dirty="0">
              <a:solidFill>
                <a:srgbClr val="357A5B"/>
              </a:solidFill>
              <a:latin typeface="UTM HelvetIns" panose="02040603050506020204" pitchFamily="18"/>
            </a:endParaRPr>
          </a:p>
        </p:txBody>
      </p:sp>
    </p:spTree>
    <p:extLst>
      <p:ext uri="{BB962C8B-B14F-4D97-AF65-F5344CB8AC3E}">
        <p14:creationId xmlns:p14="http://schemas.microsoft.com/office/powerpoint/2010/main" val="294554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3" name="TextBox 2">
            <a:extLst>
              <a:ext uri="{FF2B5EF4-FFF2-40B4-BE49-F238E27FC236}">
                <a16:creationId xmlns:a16="http://schemas.microsoft.com/office/drawing/2014/main" id="{F4830A50-5AB2-54CE-B24C-D5805284CCE8}"/>
              </a:ext>
            </a:extLst>
          </p:cNvPr>
          <p:cNvSpPr txBox="1"/>
          <p:nvPr/>
        </p:nvSpPr>
        <p:spPr>
          <a:xfrm>
            <a:off x="781050" y="1701209"/>
            <a:ext cx="6568410" cy="400110"/>
          </a:xfrm>
          <a:prstGeom prst="rect">
            <a:avLst/>
          </a:prstGeom>
          <a:noFill/>
        </p:spPr>
        <p:txBody>
          <a:bodyPr wrap="square" rtlCol="0">
            <a:spAutoFit/>
          </a:bodyPr>
          <a:lstStyle/>
          <a:p>
            <a:r>
              <a:rPr lang="en-GB" sz="2000" b="1" dirty="0">
                <a:latin typeface="Arial (Body)"/>
              </a:rPr>
              <a:t>3. </a:t>
            </a:r>
            <a:r>
              <a:rPr lang="vi-VN" sz="2000" b="1" dirty="0">
                <a:latin typeface="Arial (Body)"/>
              </a:rPr>
              <a:t>Về Phần Cơ Sở Dữ Liệu</a:t>
            </a:r>
          </a:p>
        </p:txBody>
      </p:sp>
      <p:sp>
        <p:nvSpPr>
          <p:cNvPr id="2" name="Google Shape;339;p33">
            <a:extLst>
              <a:ext uri="{FF2B5EF4-FFF2-40B4-BE49-F238E27FC236}">
                <a16:creationId xmlns:a16="http://schemas.microsoft.com/office/drawing/2014/main" id="{55C590B4-372B-157E-1EF5-B6F4295081A5}"/>
              </a:ext>
            </a:extLst>
          </p:cNvPr>
          <p:cNvSpPr txBox="1">
            <a:spLocks/>
          </p:cNvSpPr>
          <p:nvPr/>
        </p:nvSpPr>
        <p:spPr>
          <a:xfrm>
            <a:off x="1045578" y="2468801"/>
            <a:ext cx="5914317" cy="118541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p>
            <a:pPr marL="285750" indent="-285750" algn="just" rtl="0">
              <a:buClrTx/>
              <a:buFont typeface="Arial" panose="020B0604020202020204" pitchFamily="34" charset="0"/>
              <a:buChar char="•"/>
            </a:pPr>
            <a:r>
              <a:rPr lang="vi-VN" sz="1800" dirty="0">
                <a:solidFill>
                  <a:sysClr val="windowText" lastClr="000000"/>
                </a:solidFill>
              </a:rPr>
              <a:t>XAMPP là một phần mềm cho phép giả lập môi trường server hosting ngay</a:t>
            </a:r>
            <a:r>
              <a:rPr lang="en-GB" sz="1800" dirty="0">
                <a:solidFill>
                  <a:sysClr val="windowText" lastClr="000000"/>
                </a:solidFill>
              </a:rPr>
              <a:t> </a:t>
            </a:r>
            <a:r>
              <a:rPr lang="vi-VN" sz="1800" dirty="0">
                <a:solidFill>
                  <a:sysClr val="windowText" lastClr="000000"/>
                </a:solidFill>
              </a:rPr>
              <a:t>trên máy tính của bạn, cho phép bạn chạy demo website mà không cần phải</a:t>
            </a:r>
            <a:r>
              <a:rPr lang="en-GB" sz="1800" dirty="0">
                <a:solidFill>
                  <a:sysClr val="windowText" lastClr="000000"/>
                </a:solidFill>
              </a:rPr>
              <a:t> </a:t>
            </a:r>
            <a:r>
              <a:rPr lang="vi-VN" sz="1800" dirty="0">
                <a:solidFill>
                  <a:sysClr val="windowText" lastClr="000000"/>
                </a:solidFill>
              </a:rPr>
              <a:t>mua hosting hay VPS</a:t>
            </a:r>
            <a:endParaRPr lang="en-GB" sz="1800" dirty="0">
              <a:solidFill>
                <a:sysClr val="windowText" lastClr="000000"/>
              </a:solidFill>
            </a:endParaRPr>
          </a:p>
        </p:txBody>
      </p:sp>
      <p:sp>
        <p:nvSpPr>
          <p:cNvPr id="11" name="Google Shape;339;p33">
            <a:extLst>
              <a:ext uri="{FF2B5EF4-FFF2-40B4-BE49-F238E27FC236}">
                <a16:creationId xmlns:a16="http://schemas.microsoft.com/office/drawing/2014/main" id="{AFD1E407-3CBC-EA51-58FD-3AE3756A6B3D}"/>
              </a:ext>
            </a:extLst>
          </p:cNvPr>
          <p:cNvSpPr txBox="1">
            <a:spLocks/>
          </p:cNvSpPr>
          <p:nvPr/>
        </p:nvSpPr>
        <p:spPr>
          <a:xfrm>
            <a:off x="1045578" y="4116326"/>
            <a:ext cx="5914317" cy="1280712"/>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p>
            <a:pPr marL="285750" indent="-285750" algn="just" rtl="0">
              <a:buClrTx/>
              <a:buFont typeface="Arial" panose="020B0604020202020204" pitchFamily="34" charset="0"/>
              <a:buChar char="•"/>
            </a:pPr>
            <a:r>
              <a:rPr lang="vi-VN" sz="1800" dirty="0">
                <a:solidFill>
                  <a:sysClr val="windowText" lastClr="000000"/>
                </a:solidFill>
              </a:rPr>
              <a:t>PHPMyAdmin - phần mềm mã nguồn mở mở viết theo ngôn ngữ lập trình</a:t>
            </a:r>
            <a:r>
              <a:rPr lang="en-GB" sz="1800" dirty="0">
                <a:solidFill>
                  <a:sysClr val="windowText" lastClr="000000"/>
                </a:solidFill>
              </a:rPr>
              <a:t> </a:t>
            </a:r>
            <a:r>
              <a:rPr lang="vi-VN" sz="1800" dirty="0">
                <a:solidFill>
                  <a:sysClr val="windowText" lastClr="000000"/>
                </a:solidFill>
              </a:rPr>
              <a:t>PHP, hỗ trợ hệ cơ sở quản trị dữ liệu MySQL. Quá trình hỗ trợ để thực hiện thông</a:t>
            </a:r>
            <a:r>
              <a:rPr lang="en-GB" sz="1800" dirty="0">
                <a:solidFill>
                  <a:sysClr val="windowText" lastClr="000000"/>
                </a:solidFill>
              </a:rPr>
              <a:t> </a:t>
            </a:r>
            <a:r>
              <a:rPr lang="vi-VN" sz="1800" dirty="0">
                <a:solidFill>
                  <a:sysClr val="windowText" lastClr="000000"/>
                </a:solidFill>
              </a:rPr>
              <a:t>qua giao diện web</a:t>
            </a:r>
            <a:endParaRPr lang="en-GB" sz="1800" dirty="0">
              <a:solidFill>
                <a:sysClr val="windowText" lastClr="000000"/>
              </a:solidFill>
            </a:endParaRPr>
          </a:p>
        </p:txBody>
      </p:sp>
      <p:pic>
        <p:nvPicPr>
          <p:cNvPr id="12" name="Google Shape;383;p35">
            <a:extLst>
              <a:ext uri="{FF2B5EF4-FFF2-40B4-BE49-F238E27FC236}">
                <a16:creationId xmlns:a16="http://schemas.microsoft.com/office/drawing/2014/main" id="{CDCA07E8-179C-F177-5E3A-8A9E2A5D8C5D}"/>
              </a:ext>
            </a:extLst>
          </p:cNvPr>
          <p:cNvPicPr preferRelativeResize="0">
            <a:picLocks/>
          </p:cNvPicPr>
          <p:nvPr/>
        </p:nvPicPr>
        <p:blipFill rotWithShape="1">
          <a:blip r:embed="rId3"/>
          <a:srcRect l="145" t="-30640" r="145" b="-30640"/>
          <a:stretch/>
        </p:blipFill>
        <p:spPr>
          <a:xfrm>
            <a:off x="7979380" y="2178688"/>
            <a:ext cx="1679292" cy="2716217"/>
          </a:xfrm>
          <a:prstGeom prst="roundRect">
            <a:avLst>
              <a:gd name="adj" fmla="val 50000"/>
            </a:avLst>
          </a:prstGeom>
        </p:spPr>
      </p:pic>
      <p:sp>
        <p:nvSpPr>
          <p:cNvPr id="10" name="TextBox 9">
            <a:extLst>
              <a:ext uri="{FF2B5EF4-FFF2-40B4-BE49-F238E27FC236}">
                <a16:creationId xmlns:a16="http://schemas.microsoft.com/office/drawing/2014/main" id="{6A5F6FD2-733B-B955-49DA-6BE4FA2BA1B2}"/>
              </a:ext>
            </a:extLst>
          </p:cNvPr>
          <p:cNvSpPr txBox="1"/>
          <p:nvPr/>
        </p:nvSpPr>
        <p:spPr>
          <a:xfrm>
            <a:off x="736158" y="424389"/>
            <a:ext cx="7543060"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I.b</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Ngôn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ngữ</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và</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các</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công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cụ</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thiết</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kế</a:t>
            </a:r>
            <a:endParaRPr lang="en-GB" sz="2600" dirty="0">
              <a:solidFill>
                <a:srgbClr val="357A5B"/>
              </a:solidFill>
              <a:latin typeface="UTM HelvetIns" panose="02040603050506020204" pitchFamily="18"/>
            </a:endParaRPr>
          </a:p>
        </p:txBody>
      </p:sp>
    </p:spTree>
    <p:extLst>
      <p:ext uri="{BB962C8B-B14F-4D97-AF65-F5344CB8AC3E}">
        <p14:creationId xmlns:p14="http://schemas.microsoft.com/office/powerpoint/2010/main" val="2698470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6791693"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II.a</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Phân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tích</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yêu</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cầu</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và</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mô</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tả</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chức</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năng</a:t>
            </a:r>
            <a:endParaRPr lang="en-GB" sz="2600" dirty="0">
              <a:solidFill>
                <a:srgbClr val="357A5B"/>
              </a:solidFill>
              <a:latin typeface="UTM HelvetIns" panose="02040603050506020204" pitchFamily="18"/>
            </a:endParaRPr>
          </a:p>
        </p:txBody>
      </p:sp>
      <p:sp>
        <p:nvSpPr>
          <p:cNvPr id="3" name="TextBox 2">
            <a:extLst>
              <a:ext uri="{FF2B5EF4-FFF2-40B4-BE49-F238E27FC236}">
                <a16:creationId xmlns:a16="http://schemas.microsoft.com/office/drawing/2014/main" id="{F4830A50-5AB2-54CE-B24C-D5805284CCE8}"/>
              </a:ext>
            </a:extLst>
          </p:cNvPr>
          <p:cNvSpPr txBox="1"/>
          <p:nvPr/>
        </p:nvSpPr>
        <p:spPr>
          <a:xfrm>
            <a:off x="635148" y="1354137"/>
            <a:ext cx="6568410" cy="400110"/>
          </a:xfrm>
          <a:prstGeom prst="rect">
            <a:avLst/>
          </a:prstGeom>
          <a:noFill/>
        </p:spPr>
        <p:txBody>
          <a:bodyPr wrap="square" rtlCol="0">
            <a:spAutoFit/>
          </a:bodyPr>
          <a:lstStyle/>
          <a:p>
            <a:r>
              <a:rPr lang="en-GB" sz="2000" b="1" dirty="0"/>
              <a:t>1. </a:t>
            </a:r>
            <a:r>
              <a:rPr lang="en-GB" sz="2000" b="1" dirty="0" err="1"/>
              <a:t>Phân</a:t>
            </a:r>
            <a:r>
              <a:rPr lang="en-GB" sz="2000" b="1" dirty="0"/>
              <a:t> </a:t>
            </a:r>
            <a:r>
              <a:rPr lang="en-GB" sz="2000" b="1" dirty="0" err="1"/>
              <a:t>tích</a:t>
            </a:r>
            <a:r>
              <a:rPr lang="en-GB" sz="2000" b="1" dirty="0"/>
              <a:t> </a:t>
            </a:r>
            <a:r>
              <a:rPr lang="en-GB" sz="2000" b="1" dirty="0" err="1"/>
              <a:t>yêu</a:t>
            </a:r>
            <a:r>
              <a:rPr lang="en-GB" sz="2000" b="1" dirty="0"/>
              <a:t> </a:t>
            </a:r>
            <a:r>
              <a:rPr lang="en-GB" sz="2000" b="1" dirty="0" err="1"/>
              <a:t>cầu</a:t>
            </a:r>
            <a:endParaRPr lang="en-GB" sz="2000" b="1" dirty="0"/>
          </a:p>
        </p:txBody>
      </p:sp>
      <p:sp>
        <p:nvSpPr>
          <p:cNvPr id="10" name="TextBox 9">
            <a:extLst>
              <a:ext uri="{FF2B5EF4-FFF2-40B4-BE49-F238E27FC236}">
                <a16:creationId xmlns:a16="http://schemas.microsoft.com/office/drawing/2014/main" id="{AB8039DC-5F70-E512-7A7D-9CF52E3291C4}"/>
              </a:ext>
            </a:extLst>
          </p:cNvPr>
          <p:cNvSpPr txBox="1"/>
          <p:nvPr/>
        </p:nvSpPr>
        <p:spPr>
          <a:xfrm>
            <a:off x="635148" y="1754247"/>
            <a:ext cx="6568410" cy="4611519"/>
          </a:xfrm>
          <a:prstGeom prst="rect">
            <a:avLst/>
          </a:prstGeom>
          <a:noFill/>
        </p:spPr>
        <p:txBody>
          <a:bodyPr wrap="square" rtlCol="0">
            <a:spAutoFit/>
          </a:bodyPr>
          <a:lstStyle>
            <a:defPPr>
              <a:defRPr lang="en-US"/>
            </a:defPPr>
            <a:lvl2pPr marL="742950" lvl="1" indent="-285750" algn="just">
              <a:buFont typeface="Arial" panose="020B0604020202020204" pitchFamily="34" charset="0"/>
              <a:buChar char="•"/>
              <a:defRPr i="1"/>
            </a:lvl2pPr>
          </a:lstStyle>
          <a:p>
            <a:pPr lvl="1">
              <a:lnSpc>
                <a:spcPct val="150000"/>
              </a:lnSpc>
            </a:pPr>
            <a:r>
              <a:rPr lang="vi-VN" i="0" dirty="0"/>
              <a:t>Thanh toán trực tuyến (3 cổng thanh toán, trong đó có một cổng quốc tế). </a:t>
            </a:r>
            <a:endParaRPr lang="en-GB" i="0" dirty="0"/>
          </a:p>
          <a:p>
            <a:pPr lvl="1">
              <a:lnSpc>
                <a:spcPct val="150000"/>
              </a:lnSpc>
            </a:pPr>
            <a:r>
              <a:rPr lang="vi-VN" i="0" dirty="0"/>
              <a:t>Hỗ trợ trực tuyến (live chat). Chia sẻ lên các nền tảng mạng xã hội (Sharing social network) Facebook, Zalo, Twitter, Gmail, Messenger… </a:t>
            </a:r>
            <a:endParaRPr lang="en-GB" i="0" dirty="0"/>
          </a:p>
          <a:p>
            <a:pPr lvl="1">
              <a:lnSpc>
                <a:spcPct val="150000"/>
              </a:lnSpc>
            </a:pPr>
            <a:r>
              <a:rPr lang="vi-VN" i="0" dirty="0"/>
              <a:t>Email Marketing có email thông báo đơn hàng, đăng ký newsletter, email quảng cáo. </a:t>
            </a:r>
            <a:endParaRPr lang="en-GB" i="0" dirty="0"/>
          </a:p>
          <a:p>
            <a:pPr lvl="1">
              <a:lnSpc>
                <a:spcPct val="150000"/>
              </a:lnSpc>
            </a:pPr>
            <a:r>
              <a:rPr lang="vi-VN" i="0" dirty="0"/>
              <a:t>Hệ thống quản trị website. </a:t>
            </a:r>
            <a:endParaRPr lang="en-GB" i="0" dirty="0"/>
          </a:p>
          <a:p>
            <a:pPr lvl="1">
              <a:lnSpc>
                <a:spcPct val="150000"/>
              </a:lnSpc>
            </a:pPr>
            <a:r>
              <a:rPr lang="vi-VN" i="0" dirty="0"/>
              <a:t>Các biểu đồ thống kê. </a:t>
            </a:r>
            <a:endParaRPr lang="en-GB" i="0" dirty="0"/>
          </a:p>
          <a:p>
            <a:pPr lvl="1">
              <a:lnSpc>
                <a:spcPct val="150000"/>
              </a:lnSpc>
            </a:pPr>
            <a:r>
              <a:rPr lang="vi-VN" i="0" dirty="0"/>
              <a:t>Chức năng livestream liên kết với Youtube trên website.</a:t>
            </a:r>
            <a:endParaRPr lang="en-GB" i="0" dirty="0">
              <a:latin typeface="Arial (Body)"/>
            </a:endParaRPr>
          </a:p>
        </p:txBody>
      </p:sp>
      <p:pic>
        <p:nvPicPr>
          <p:cNvPr id="1026" name="Picture 2" descr="Sản Phẩm Theo Yêu Cầu">
            <a:extLst>
              <a:ext uri="{FF2B5EF4-FFF2-40B4-BE49-F238E27FC236}">
                <a16:creationId xmlns:a16="http://schemas.microsoft.com/office/drawing/2014/main" id="{E17BF119-C957-B582-025A-FDF069EC7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2007781"/>
            <a:ext cx="3606210" cy="3606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310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6791693"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II.a</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Phân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tích</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yêu</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cầu</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và</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mô</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tả</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chức</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năng</a:t>
            </a:r>
            <a:endParaRPr lang="en-GB" sz="2600" dirty="0">
              <a:solidFill>
                <a:srgbClr val="357A5B"/>
              </a:solidFill>
              <a:latin typeface="UTM HelvetIns" panose="02040603050506020204" pitchFamily="18"/>
            </a:endParaRPr>
          </a:p>
        </p:txBody>
      </p:sp>
      <p:sp>
        <p:nvSpPr>
          <p:cNvPr id="3" name="TextBox 2">
            <a:extLst>
              <a:ext uri="{FF2B5EF4-FFF2-40B4-BE49-F238E27FC236}">
                <a16:creationId xmlns:a16="http://schemas.microsoft.com/office/drawing/2014/main" id="{F4830A50-5AB2-54CE-B24C-D5805284CCE8}"/>
              </a:ext>
            </a:extLst>
          </p:cNvPr>
          <p:cNvSpPr txBox="1"/>
          <p:nvPr/>
        </p:nvSpPr>
        <p:spPr>
          <a:xfrm>
            <a:off x="635148" y="1354137"/>
            <a:ext cx="6568410" cy="400110"/>
          </a:xfrm>
          <a:prstGeom prst="rect">
            <a:avLst/>
          </a:prstGeom>
          <a:noFill/>
        </p:spPr>
        <p:txBody>
          <a:bodyPr wrap="square" rtlCol="0">
            <a:spAutoFit/>
          </a:bodyPr>
          <a:lstStyle/>
          <a:p>
            <a:r>
              <a:rPr lang="en-GB" sz="2000" b="1" dirty="0"/>
              <a:t>2. </a:t>
            </a:r>
            <a:r>
              <a:rPr lang="en-GB" sz="2000" b="1" dirty="0" err="1"/>
              <a:t>Mô</a:t>
            </a:r>
            <a:r>
              <a:rPr lang="en-GB" sz="2000" b="1" dirty="0"/>
              <a:t> </a:t>
            </a:r>
            <a:r>
              <a:rPr lang="en-GB" sz="2000" b="1" dirty="0" err="1"/>
              <a:t>tả</a:t>
            </a:r>
            <a:r>
              <a:rPr lang="en-GB" sz="2000" b="1" dirty="0"/>
              <a:t> </a:t>
            </a:r>
            <a:r>
              <a:rPr lang="en-GB" sz="2000" b="1" dirty="0" err="1"/>
              <a:t>chức</a:t>
            </a:r>
            <a:r>
              <a:rPr lang="en-GB" sz="2000" b="1" dirty="0"/>
              <a:t> </a:t>
            </a:r>
            <a:r>
              <a:rPr lang="en-GB" sz="2000" b="1" dirty="0" err="1"/>
              <a:t>năng</a:t>
            </a:r>
            <a:endParaRPr lang="en-GB" sz="2000" b="1" dirty="0"/>
          </a:p>
        </p:txBody>
      </p:sp>
      <p:sp>
        <p:nvSpPr>
          <p:cNvPr id="10" name="TextBox 9">
            <a:extLst>
              <a:ext uri="{FF2B5EF4-FFF2-40B4-BE49-F238E27FC236}">
                <a16:creationId xmlns:a16="http://schemas.microsoft.com/office/drawing/2014/main" id="{AB8039DC-5F70-E512-7A7D-9CF52E3291C4}"/>
              </a:ext>
            </a:extLst>
          </p:cNvPr>
          <p:cNvSpPr txBox="1"/>
          <p:nvPr/>
        </p:nvSpPr>
        <p:spPr>
          <a:xfrm>
            <a:off x="635148" y="2050312"/>
            <a:ext cx="6568410" cy="4196020"/>
          </a:xfrm>
          <a:prstGeom prst="rect">
            <a:avLst/>
          </a:prstGeom>
          <a:noFill/>
        </p:spPr>
        <p:txBody>
          <a:bodyPr wrap="square" rtlCol="0">
            <a:spAutoFit/>
          </a:bodyPr>
          <a:lstStyle>
            <a:defPPr>
              <a:defRPr lang="en-US"/>
            </a:defPPr>
            <a:lvl2pPr marL="742950" lvl="1" indent="-285750" algn="just">
              <a:buFont typeface="Arial" panose="020B0604020202020204" pitchFamily="34" charset="0"/>
              <a:buChar char="•"/>
              <a:defRPr i="1"/>
            </a:lvl2pPr>
          </a:lstStyle>
          <a:p>
            <a:pPr lvl="1">
              <a:lnSpc>
                <a:spcPct val="150000"/>
              </a:lnSpc>
            </a:pPr>
            <a:r>
              <a:rPr lang="vi-VN" i="0" dirty="0"/>
              <a:t>Website hỗ trợ các chức năng thông dụng cho người dùng như tìm kiếm thông tin sản phẩm, lọc sản phẩm, lựa chọn sản phẩm, thêm sản phẩm vào giỏ hàng, chọn hình thức thanh toán, cập nhật địa chỉ thanh toán, đăng ký thành viên, đăng nhập, cập nhật hồ sơ, share sản phẩm lên các mạng xã hội, liên hệ giải đáp…</a:t>
            </a:r>
            <a:endParaRPr lang="en-GB" i="0" dirty="0"/>
          </a:p>
          <a:p>
            <a:pPr lvl="1">
              <a:lnSpc>
                <a:spcPct val="150000"/>
              </a:lnSpc>
            </a:pPr>
            <a:r>
              <a:rPr lang="vi-VN" i="0" dirty="0"/>
              <a:t>Website hỗ trợ người quản trị các chức năng như thống kê đơn hàng, xem danh sách đơn hàng, tài khoản, quản lý đơn hàng, sản phẩm, người dùng, doanh thu…</a:t>
            </a:r>
            <a:endParaRPr lang="en-GB" i="0" dirty="0">
              <a:latin typeface="Arial (Body)"/>
            </a:endParaRPr>
          </a:p>
        </p:txBody>
      </p:sp>
      <p:pic>
        <p:nvPicPr>
          <p:cNvPr id="2050" name="Picture 2" descr="Chức năng website sự kiện, website hội nghị | VietISO.com">
            <a:extLst>
              <a:ext uri="{FF2B5EF4-FFF2-40B4-BE49-F238E27FC236}">
                <a16:creationId xmlns:a16="http://schemas.microsoft.com/office/drawing/2014/main" id="{4C93853F-5F2A-F570-ECC5-388292410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8150" y="2264173"/>
            <a:ext cx="3352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98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6791693"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II.b</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Cơ</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sở</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dữ</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liệu</a:t>
            </a:r>
            <a:endParaRPr lang="en-GB" sz="2600" dirty="0">
              <a:solidFill>
                <a:srgbClr val="357A5B"/>
              </a:solidFill>
              <a:latin typeface="UTM HelvetIns" panose="02040603050506020204" pitchFamily="18"/>
            </a:endParaRPr>
          </a:p>
        </p:txBody>
      </p:sp>
      <p:pic>
        <p:nvPicPr>
          <p:cNvPr id="11" name="Picture 10" descr="Timeline&#10;&#10;Description automatically generated">
            <a:extLst>
              <a:ext uri="{FF2B5EF4-FFF2-40B4-BE49-F238E27FC236}">
                <a16:creationId xmlns:a16="http://schemas.microsoft.com/office/drawing/2014/main" id="{7D67F4B1-F8C1-48E9-FE21-79DDE0918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109" y="1652009"/>
            <a:ext cx="5940726" cy="4514242"/>
          </a:xfrm>
          <a:prstGeom prst="rect">
            <a:avLst/>
          </a:prstGeom>
        </p:spPr>
      </p:pic>
    </p:spTree>
    <p:extLst>
      <p:ext uri="{BB962C8B-B14F-4D97-AF65-F5344CB8AC3E}">
        <p14:creationId xmlns:p14="http://schemas.microsoft.com/office/powerpoint/2010/main" val="3888413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6791693"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II.b</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Cơ</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sở</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dữ</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liệu</a:t>
            </a:r>
            <a:endParaRPr lang="en-GB" sz="2600" dirty="0">
              <a:solidFill>
                <a:srgbClr val="357A5B"/>
              </a:solidFill>
              <a:latin typeface="UTM HelvetIns" panose="02040603050506020204" pitchFamily="18"/>
            </a:endParaRPr>
          </a:p>
        </p:txBody>
      </p:sp>
      <p:sp>
        <p:nvSpPr>
          <p:cNvPr id="2" name="TextBox 1">
            <a:extLst>
              <a:ext uri="{FF2B5EF4-FFF2-40B4-BE49-F238E27FC236}">
                <a16:creationId xmlns:a16="http://schemas.microsoft.com/office/drawing/2014/main" id="{06D66615-8C38-47A1-CAC8-357C83C0B873}"/>
              </a:ext>
            </a:extLst>
          </p:cNvPr>
          <p:cNvSpPr txBox="1"/>
          <p:nvPr/>
        </p:nvSpPr>
        <p:spPr>
          <a:xfrm>
            <a:off x="736158" y="1811547"/>
            <a:ext cx="6225360" cy="420256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a:t>Đối với dự án Website bán hàng thì việc quản lý database rất quan trọng. Bởi vì đây là nơi lưu giữ lại các thông tin của khách hàng cũng như thông tin các sản phẩm của shop. Để thực hiện lưu trữ đầu tiên ta quan trọng 1 số bảng như sau: Tài khoản, Đăng ký, Sản phẩm, Đơn hàng. </a:t>
            </a:r>
            <a:endParaRPr lang="en-GB"/>
          </a:p>
          <a:p>
            <a:pPr marL="285750" indent="-285750" algn="just">
              <a:lnSpc>
                <a:spcPct val="150000"/>
              </a:lnSpc>
              <a:buFont typeface="Arial" panose="020B0604020202020204" pitchFamily="34" charset="0"/>
              <a:buChar char="•"/>
            </a:pPr>
            <a:endParaRPr lang="en-GB"/>
          </a:p>
          <a:p>
            <a:pPr marL="285750" indent="-285750" algn="just">
              <a:lnSpc>
                <a:spcPct val="150000"/>
              </a:lnSpc>
              <a:buFont typeface="Arial" panose="020B0604020202020204" pitchFamily="34" charset="0"/>
              <a:buChar char="•"/>
            </a:pPr>
            <a:r>
              <a:rPr lang="vi-VN"/>
              <a:t>Đặc biệt sản phẩm của nhóm còn có thêm chức năng lưu trữ thông tin nên có thêm 1 bảng cũng quan trọng không kém đó là bảng: File và Folder. </a:t>
            </a:r>
            <a:endParaRPr lang="en-GB"/>
          </a:p>
        </p:txBody>
      </p:sp>
      <p:pic>
        <p:nvPicPr>
          <p:cNvPr id="1026" name="Picture 2" descr="Giải pháp nền tảng cơ sở dữ liệu">
            <a:extLst>
              <a:ext uri="{FF2B5EF4-FFF2-40B4-BE49-F238E27FC236}">
                <a16:creationId xmlns:a16="http://schemas.microsoft.com/office/drawing/2014/main" id="{9F29C13C-B7BB-61F3-FDB4-B854A3822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794" y="1811547"/>
            <a:ext cx="4385252" cy="4040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376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6791693"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II.b</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Cơ</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sở</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dữ</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liệu</a:t>
            </a:r>
            <a:endParaRPr lang="en-GB" sz="2600" dirty="0">
              <a:solidFill>
                <a:srgbClr val="357A5B"/>
              </a:solidFill>
              <a:latin typeface="UTM HelvetIns" panose="02040603050506020204" pitchFamily="18"/>
            </a:endParaRPr>
          </a:p>
        </p:txBody>
      </p:sp>
      <p:sp>
        <p:nvSpPr>
          <p:cNvPr id="2" name="TextBox 1">
            <a:extLst>
              <a:ext uri="{FF2B5EF4-FFF2-40B4-BE49-F238E27FC236}">
                <a16:creationId xmlns:a16="http://schemas.microsoft.com/office/drawing/2014/main" id="{06D66615-8C38-47A1-CAC8-357C83C0B873}"/>
              </a:ext>
            </a:extLst>
          </p:cNvPr>
          <p:cNvSpPr txBox="1"/>
          <p:nvPr/>
        </p:nvSpPr>
        <p:spPr>
          <a:xfrm>
            <a:off x="736157" y="1195405"/>
            <a:ext cx="7769487" cy="464871"/>
          </a:xfrm>
          <a:prstGeom prst="rect">
            <a:avLst/>
          </a:prstGeom>
          <a:noFill/>
        </p:spPr>
        <p:txBody>
          <a:bodyPr wrap="square" rtlCol="0">
            <a:spAutoFit/>
          </a:bodyPr>
          <a:lstStyle/>
          <a:p>
            <a:pPr algn="just">
              <a:lnSpc>
                <a:spcPct val="150000"/>
              </a:lnSpc>
            </a:pPr>
            <a:r>
              <a:rPr lang="en-GB"/>
              <a:t>Bên cạnh đó còn có 1 số sơ đồ về thiết kế chức năng cho hệ thống </a:t>
            </a:r>
          </a:p>
        </p:txBody>
      </p:sp>
      <p:pic>
        <p:nvPicPr>
          <p:cNvPr id="10" name="Picture 9" descr="A picture containing icon&#10;&#10;Description automatically generated">
            <a:extLst>
              <a:ext uri="{FF2B5EF4-FFF2-40B4-BE49-F238E27FC236}">
                <a16:creationId xmlns:a16="http://schemas.microsoft.com/office/drawing/2014/main" id="{046E0697-95B2-9AC5-C568-83AEA6803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860" y="1938849"/>
            <a:ext cx="8908212" cy="4182844"/>
          </a:xfrm>
          <a:prstGeom prst="rect">
            <a:avLst/>
          </a:prstGeom>
        </p:spPr>
      </p:pic>
      <p:sp>
        <p:nvSpPr>
          <p:cNvPr id="11" name="TextBox 10">
            <a:extLst>
              <a:ext uri="{FF2B5EF4-FFF2-40B4-BE49-F238E27FC236}">
                <a16:creationId xmlns:a16="http://schemas.microsoft.com/office/drawing/2014/main" id="{E8317D42-2F5E-35B0-D875-E76E42941AC4}"/>
              </a:ext>
            </a:extLst>
          </p:cNvPr>
          <p:cNvSpPr txBox="1"/>
          <p:nvPr/>
        </p:nvSpPr>
        <p:spPr>
          <a:xfrm>
            <a:off x="4620900" y="6121693"/>
            <a:ext cx="1754070" cy="369332"/>
          </a:xfrm>
          <a:prstGeom prst="rect">
            <a:avLst/>
          </a:prstGeom>
          <a:noFill/>
        </p:spPr>
        <p:txBody>
          <a:bodyPr wrap="none" rtlCol="0">
            <a:spAutoFit/>
          </a:bodyPr>
          <a:lstStyle/>
          <a:p>
            <a:r>
              <a:rPr lang="en-GB"/>
              <a:t>Activity diagram </a:t>
            </a:r>
          </a:p>
        </p:txBody>
      </p:sp>
    </p:spTree>
    <p:extLst>
      <p:ext uri="{BB962C8B-B14F-4D97-AF65-F5344CB8AC3E}">
        <p14:creationId xmlns:p14="http://schemas.microsoft.com/office/powerpoint/2010/main" val="1074894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6791693"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II.b</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Cơ</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sở</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dữ</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liệu</a:t>
            </a:r>
            <a:endParaRPr lang="en-GB" sz="2600" dirty="0">
              <a:solidFill>
                <a:srgbClr val="357A5B"/>
              </a:solidFill>
              <a:latin typeface="UTM HelvetIns" panose="02040603050506020204" pitchFamily="18"/>
            </a:endParaRPr>
          </a:p>
        </p:txBody>
      </p:sp>
      <p:pic>
        <p:nvPicPr>
          <p:cNvPr id="10" name="Picture 9">
            <a:extLst>
              <a:ext uri="{FF2B5EF4-FFF2-40B4-BE49-F238E27FC236}">
                <a16:creationId xmlns:a16="http://schemas.microsoft.com/office/drawing/2014/main" id="{046E0697-95B2-9AC5-C568-83AEA68030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9431" y="1552086"/>
            <a:ext cx="3622414" cy="4182844"/>
          </a:xfrm>
          <a:prstGeom prst="rect">
            <a:avLst/>
          </a:prstGeom>
        </p:spPr>
      </p:pic>
      <p:sp>
        <p:nvSpPr>
          <p:cNvPr id="11" name="TextBox 10">
            <a:extLst>
              <a:ext uri="{FF2B5EF4-FFF2-40B4-BE49-F238E27FC236}">
                <a16:creationId xmlns:a16="http://schemas.microsoft.com/office/drawing/2014/main" id="{E8317D42-2F5E-35B0-D875-E76E42941AC4}"/>
              </a:ext>
            </a:extLst>
          </p:cNvPr>
          <p:cNvSpPr txBox="1"/>
          <p:nvPr/>
        </p:nvSpPr>
        <p:spPr>
          <a:xfrm>
            <a:off x="1641098" y="5933561"/>
            <a:ext cx="2410981" cy="369332"/>
          </a:xfrm>
          <a:prstGeom prst="rect">
            <a:avLst/>
          </a:prstGeom>
          <a:noFill/>
        </p:spPr>
        <p:txBody>
          <a:bodyPr wrap="none" rtlCol="0">
            <a:spAutoFit/>
          </a:bodyPr>
          <a:lstStyle/>
          <a:p>
            <a:r>
              <a:rPr lang="en-GB"/>
              <a:t>Usecase diagram admin</a:t>
            </a:r>
          </a:p>
        </p:txBody>
      </p:sp>
      <p:pic>
        <p:nvPicPr>
          <p:cNvPr id="3" name="Picture 2">
            <a:extLst>
              <a:ext uri="{FF2B5EF4-FFF2-40B4-BE49-F238E27FC236}">
                <a16:creationId xmlns:a16="http://schemas.microsoft.com/office/drawing/2014/main" id="{AFFF7EB4-13E2-A7DB-9203-ADF25C49FC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5757" y="1643093"/>
            <a:ext cx="4276812" cy="4271124"/>
          </a:xfrm>
          <a:prstGeom prst="rect">
            <a:avLst/>
          </a:prstGeom>
        </p:spPr>
      </p:pic>
      <p:sp>
        <p:nvSpPr>
          <p:cNvPr id="12" name="TextBox 11">
            <a:extLst>
              <a:ext uri="{FF2B5EF4-FFF2-40B4-BE49-F238E27FC236}">
                <a16:creationId xmlns:a16="http://schemas.microsoft.com/office/drawing/2014/main" id="{F10D4208-EEF0-1D34-598B-471D36A7691B}"/>
              </a:ext>
            </a:extLst>
          </p:cNvPr>
          <p:cNvSpPr txBox="1"/>
          <p:nvPr/>
        </p:nvSpPr>
        <p:spPr>
          <a:xfrm>
            <a:off x="7711218" y="5971585"/>
            <a:ext cx="2279535" cy="369332"/>
          </a:xfrm>
          <a:prstGeom prst="rect">
            <a:avLst/>
          </a:prstGeom>
          <a:noFill/>
        </p:spPr>
        <p:txBody>
          <a:bodyPr wrap="none" rtlCol="0">
            <a:spAutoFit/>
          </a:bodyPr>
          <a:lstStyle/>
          <a:p>
            <a:r>
              <a:rPr lang="en-GB"/>
              <a:t>Usecase diagram user </a:t>
            </a:r>
          </a:p>
        </p:txBody>
      </p:sp>
    </p:spTree>
    <p:extLst>
      <p:ext uri="{BB962C8B-B14F-4D97-AF65-F5344CB8AC3E}">
        <p14:creationId xmlns:p14="http://schemas.microsoft.com/office/powerpoint/2010/main" val="1307746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128743" y="302613"/>
            <a:ext cx="5359842" cy="492443"/>
          </a:xfrm>
          <a:prstGeom prst="rect">
            <a:avLst/>
          </a:prstGeom>
          <a:noFill/>
        </p:spPr>
        <p:txBody>
          <a:bodyPr wrap="square" rtlCol="0">
            <a:spAutoFit/>
          </a:bodyPr>
          <a:lstStyle/>
          <a:p>
            <a:pPr algn="ctr"/>
            <a:r>
              <a:rPr lang="en-US" sz="2600" dirty="0" err="1">
                <a:solidFill>
                  <a:srgbClr val="357A5B"/>
                </a:solidFill>
                <a:latin typeface="UTM HelvetIns" panose="02040603050506020204" pitchFamily="18"/>
              </a:rPr>
              <a:t>Nhóm</a:t>
            </a:r>
            <a:r>
              <a:rPr lang="en-US" sz="2600" dirty="0">
                <a:solidFill>
                  <a:srgbClr val="357A5B"/>
                </a:solidFill>
                <a:latin typeface="UTM HelvetIns" panose="02040603050506020204" pitchFamily="18"/>
              </a:rPr>
              <a:t> </a:t>
            </a:r>
            <a:r>
              <a:rPr lang="en-US" sz="2600" dirty="0" err="1">
                <a:solidFill>
                  <a:srgbClr val="357A5B"/>
                </a:solidFill>
                <a:latin typeface="UTM HelvetIns" panose="02040603050506020204" pitchFamily="18"/>
              </a:rPr>
              <a:t>sinh</a:t>
            </a:r>
            <a:r>
              <a:rPr lang="en-US" sz="2600" dirty="0">
                <a:solidFill>
                  <a:srgbClr val="357A5B"/>
                </a:solidFill>
                <a:latin typeface="UTM HelvetIns" panose="02040603050506020204" pitchFamily="18"/>
              </a:rPr>
              <a:t> </a:t>
            </a:r>
            <a:r>
              <a:rPr lang="en-US" sz="2600" dirty="0" err="1">
                <a:solidFill>
                  <a:srgbClr val="357A5B"/>
                </a:solidFill>
                <a:latin typeface="UTM HelvetIns" panose="02040603050506020204" pitchFamily="18"/>
              </a:rPr>
              <a:t>viên</a:t>
            </a:r>
            <a:r>
              <a:rPr lang="en-US" sz="2600" dirty="0">
                <a:solidFill>
                  <a:srgbClr val="357A5B"/>
                </a:solidFill>
                <a:latin typeface="UTM HelvetIns" panose="02040603050506020204" pitchFamily="18"/>
              </a:rPr>
              <a:t> </a:t>
            </a:r>
            <a:r>
              <a:rPr lang="en-US" sz="2600" dirty="0" err="1">
                <a:solidFill>
                  <a:srgbClr val="357A5B"/>
                </a:solidFill>
                <a:latin typeface="UTM HelvetIns" panose="02040603050506020204" pitchFamily="18"/>
              </a:rPr>
              <a:t>thực</a:t>
            </a:r>
            <a:r>
              <a:rPr lang="en-US" sz="2600" dirty="0">
                <a:solidFill>
                  <a:srgbClr val="357A5B"/>
                </a:solidFill>
                <a:latin typeface="UTM HelvetIns" panose="02040603050506020204" pitchFamily="18"/>
              </a:rPr>
              <a:t> </a:t>
            </a:r>
            <a:r>
              <a:rPr lang="en-US" sz="2600" dirty="0" err="1">
                <a:solidFill>
                  <a:srgbClr val="357A5B"/>
                </a:solidFill>
                <a:latin typeface="UTM HelvetIns" panose="02040603050506020204" pitchFamily="18"/>
              </a:rPr>
              <a:t>hiện</a:t>
            </a:r>
            <a:r>
              <a:rPr lang="en-US" sz="2600" dirty="0">
                <a:solidFill>
                  <a:srgbClr val="357A5B"/>
                </a:solidFill>
                <a:latin typeface="UTM HelvetIns" panose="02040603050506020204" pitchFamily="18"/>
              </a:rPr>
              <a:t>:</a:t>
            </a:r>
          </a:p>
        </p:txBody>
      </p:sp>
      <p:sp>
        <p:nvSpPr>
          <p:cNvPr id="3" name="TextBox 2">
            <a:extLst>
              <a:ext uri="{FF2B5EF4-FFF2-40B4-BE49-F238E27FC236}">
                <a16:creationId xmlns:a16="http://schemas.microsoft.com/office/drawing/2014/main" id="{14C4860E-9C89-5C43-A456-3D952461EB4F}"/>
              </a:ext>
            </a:extLst>
          </p:cNvPr>
          <p:cNvSpPr txBox="1"/>
          <p:nvPr/>
        </p:nvSpPr>
        <p:spPr>
          <a:xfrm>
            <a:off x="781050" y="2173571"/>
            <a:ext cx="5124560" cy="2343590"/>
          </a:xfrm>
          <a:prstGeom prst="rect">
            <a:avLst/>
          </a:prstGeom>
          <a:noFill/>
        </p:spPr>
        <p:txBody>
          <a:bodyPr wrap="square" rtlCol="0">
            <a:spAutoFit/>
          </a:bodyPr>
          <a:lstStyle/>
          <a:p>
            <a:pPr marL="342900" indent="-342900">
              <a:lnSpc>
                <a:spcPct val="150000"/>
              </a:lnSpc>
              <a:buAutoNum type="arabicPeriod"/>
            </a:pPr>
            <a:r>
              <a:rPr lang="en-VN" sz="2000" b="1" dirty="0">
                <a:latin typeface="Arial" panose="020B0604020202020204" pitchFamily="34" charset="0"/>
                <a:cs typeface="Arial" panose="020B0604020202020204" pitchFamily="34" charset="0"/>
              </a:rPr>
              <a:t>Huỳnh Anh Dự – MSSV: 4501104041</a:t>
            </a:r>
            <a:endParaRPr lang="en-GB" sz="2000" b="1" dirty="0">
              <a:latin typeface="Arial" panose="020B0604020202020204" pitchFamily="34" charset="0"/>
              <a:cs typeface="Arial" panose="020B0604020202020204" pitchFamily="34" charset="0"/>
            </a:endParaRPr>
          </a:p>
          <a:p>
            <a:pPr marL="342900" indent="-342900">
              <a:lnSpc>
                <a:spcPct val="150000"/>
              </a:lnSpc>
              <a:buAutoNum type="arabicPeriod"/>
            </a:pPr>
            <a:r>
              <a:rPr lang="en-GB" sz="2000" b="1" dirty="0">
                <a:latin typeface="Arial" panose="020B0604020202020204" pitchFamily="34" charset="0"/>
                <a:cs typeface="Arial" panose="020B0604020202020204" pitchFamily="34" charset="0"/>
              </a:rPr>
              <a:t>Cao </a:t>
            </a:r>
            <a:r>
              <a:rPr lang="en-GB" sz="2000" b="1" dirty="0" err="1">
                <a:latin typeface="Arial" panose="020B0604020202020204" pitchFamily="34" charset="0"/>
                <a:cs typeface="Arial" panose="020B0604020202020204" pitchFamily="34" charset="0"/>
              </a:rPr>
              <a:t>Đại</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Nghĩa</a:t>
            </a:r>
            <a:r>
              <a:rPr lang="en-VN" sz="2000" b="1" dirty="0">
                <a:latin typeface="Arial" panose="020B0604020202020204" pitchFamily="34" charset="0"/>
                <a:cs typeface="Arial" panose="020B0604020202020204" pitchFamily="34" charset="0"/>
              </a:rPr>
              <a:t> – MSSV: 4501104155</a:t>
            </a:r>
          </a:p>
          <a:p>
            <a:pPr marL="342900" indent="-342900">
              <a:lnSpc>
                <a:spcPct val="150000"/>
              </a:lnSpc>
              <a:buAutoNum type="arabicPeriod"/>
            </a:pPr>
            <a:r>
              <a:rPr lang="en-GB" sz="2000" b="1" dirty="0">
                <a:latin typeface="Arial" panose="020B0604020202020204" pitchFamily="34" charset="0"/>
                <a:cs typeface="Arial" panose="020B0604020202020204" pitchFamily="34" charset="0"/>
              </a:rPr>
              <a:t>Lê Thanh </a:t>
            </a:r>
            <a:r>
              <a:rPr lang="en-GB" sz="2000" b="1" dirty="0" err="1">
                <a:latin typeface="Arial" panose="020B0604020202020204" pitchFamily="34" charset="0"/>
                <a:cs typeface="Arial" panose="020B0604020202020204" pitchFamily="34" charset="0"/>
              </a:rPr>
              <a:t>Thoại</a:t>
            </a:r>
            <a:r>
              <a:rPr lang="en-GB" sz="2000" b="1" dirty="0">
                <a:latin typeface="Arial" panose="020B0604020202020204" pitchFamily="34" charset="0"/>
                <a:cs typeface="Arial" panose="020B0604020202020204" pitchFamily="34" charset="0"/>
              </a:rPr>
              <a:t> </a:t>
            </a:r>
            <a:r>
              <a:rPr lang="en-VN" sz="2000" b="1" dirty="0">
                <a:latin typeface="Arial" panose="020B0604020202020204" pitchFamily="34" charset="0"/>
                <a:cs typeface="Arial" panose="020B0604020202020204" pitchFamily="34" charset="0"/>
              </a:rPr>
              <a:t>– MSSV: 4501104227</a:t>
            </a:r>
            <a:endParaRPr lang="en-GB" sz="2000" b="1" dirty="0">
              <a:latin typeface="Arial" panose="020B0604020202020204" pitchFamily="34" charset="0"/>
              <a:cs typeface="Arial" panose="020B0604020202020204" pitchFamily="34" charset="0"/>
            </a:endParaRPr>
          </a:p>
          <a:p>
            <a:pPr marL="342900" indent="-342900">
              <a:lnSpc>
                <a:spcPct val="150000"/>
              </a:lnSpc>
              <a:buAutoNum type="arabicPeriod"/>
            </a:pPr>
            <a:r>
              <a:rPr lang="en-US" sz="2000" b="1" dirty="0">
                <a:latin typeface="Arial" panose="020B0604020202020204" pitchFamily="34" charset="0"/>
                <a:cs typeface="Arial" panose="020B0604020202020204" pitchFamily="34" charset="0"/>
              </a:rPr>
              <a:t>Hồ Văn Tài </a:t>
            </a:r>
            <a:r>
              <a:rPr lang="en-VN" sz="2000" b="1" dirty="0">
                <a:latin typeface="Arial" panose="020B0604020202020204" pitchFamily="34" charset="0"/>
                <a:cs typeface="Arial" panose="020B0604020202020204" pitchFamily="34" charset="0"/>
              </a:rPr>
              <a:t>– MSSV: 4501104</a:t>
            </a:r>
            <a:r>
              <a:rPr lang="en-GB" sz="2000" b="1" dirty="0">
                <a:latin typeface="Arial" panose="020B0604020202020204" pitchFamily="34" charset="0"/>
                <a:cs typeface="Arial" panose="020B0604020202020204" pitchFamily="34" charset="0"/>
              </a:rPr>
              <a:t>201</a:t>
            </a:r>
            <a:endParaRPr lang="en-US" sz="2000" b="1" dirty="0">
              <a:latin typeface="Arial" panose="020B0604020202020204" pitchFamily="34" charset="0"/>
              <a:cs typeface="Arial" panose="020B0604020202020204" pitchFamily="34" charset="0"/>
            </a:endParaRPr>
          </a:p>
          <a:p>
            <a:pPr marL="342900" indent="-342900">
              <a:lnSpc>
                <a:spcPct val="150000"/>
              </a:lnSpc>
              <a:buAutoNum type="arabicPeriod"/>
            </a:pPr>
            <a:r>
              <a:rPr lang="en-US" sz="2000" b="1" dirty="0" err="1">
                <a:latin typeface="Arial" panose="020B0604020202020204" pitchFamily="34" charset="0"/>
                <a:cs typeface="Arial" panose="020B0604020202020204" pitchFamily="34" charset="0"/>
              </a:rPr>
              <a:t>Võ</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Thành</a:t>
            </a:r>
            <a:r>
              <a:rPr lang="en-US" sz="2000" b="1" dirty="0">
                <a:latin typeface="Arial" panose="020B0604020202020204" pitchFamily="34" charset="0"/>
                <a:cs typeface="Arial" panose="020B0604020202020204" pitchFamily="34" charset="0"/>
              </a:rPr>
              <a:t> Quang </a:t>
            </a:r>
            <a:r>
              <a:rPr lang="en-VN" sz="2000" b="1"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 MSSV: 4501104189</a:t>
            </a:r>
            <a:endParaRPr lang="en-VN"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7212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6791693" cy="492443"/>
          </a:xfrm>
          <a:prstGeom prst="rect">
            <a:avLst/>
          </a:prstGeom>
          <a:noFill/>
        </p:spPr>
        <p:txBody>
          <a:bodyPr wrap="square" rtlCol="0">
            <a:spAutoFit/>
          </a:bodyPr>
          <a:lstStyle/>
          <a:p>
            <a:r>
              <a:rPr lang="en-GB" sz="2600">
                <a:solidFill>
                  <a:srgbClr val="357A5B"/>
                </a:solidFill>
                <a:latin typeface="UTM HelvetIns" panose="02040603050506020204" pitchFamily="18"/>
              </a:rPr>
              <a:t>III. Demo sản phẩm</a:t>
            </a:r>
            <a:endParaRPr lang="en-GB" sz="2600" dirty="0">
              <a:solidFill>
                <a:srgbClr val="357A5B"/>
              </a:solidFill>
              <a:latin typeface="UTM HelvetIns" panose="02040603050506020204" pitchFamily="18"/>
            </a:endParaRPr>
          </a:p>
        </p:txBody>
      </p:sp>
      <p:sp>
        <p:nvSpPr>
          <p:cNvPr id="2" name="TextBox 1">
            <a:extLst>
              <a:ext uri="{FF2B5EF4-FFF2-40B4-BE49-F238E27FC236}">
                <a16:creationId xmlns:a16="http://schemas.microsoft.com/office/drawing/2014/main" id="{06D66615-8C38-47A1-CAC8-357C83C0B873}"/>
              </a:ext>
            </a:extLst>
          </p:cNvPr>
          <p:cNvSpPr txBox="1"/>
          <p:nvPr/>
        </p:nvSpPr>
        <p:spPr>
          <a:xfrm>
            <a:off x="736157" y="1195405"/>
            <a:ext cx="7769487" cy="464871"/>
          </a:xfrm>
          <a:prstGeom prst="rect">
            <a:avLst/>
          </a:prstGeom>
          <a:noFill/>
        </p:spPr>
        <p:txBody>
          <a:bodyPr wrap="square" rtlCol="0">
            <a:spAutoFit/>
          </a:bodyPr>
          <a:lstStyle/>
          <a:p>
            <a:pPr algn="just">
              <a:lnSpc>
                <a:spcPct val="150000"/>
              </a:lnSpc>
            </a:pPr>
            <a:r>
              <a:rPr lang="en-GB"/>
              <a:t>1 số hình ảnh của ‘Website kinh doanh thiết bị di động’ </a:t>
            </a:r>
          </a:p>
        </p:txBody>
      </p:sp>
      <p:pic>
        <p:nvPicPr>
          <p:cNvPr id="10" name="Picture 9">
            <a:extLst>
              <a:ext uri="{FF2B5EF4-FFF2-40B4-BE49-F238E27FC236}">
                <a16:creationId xmlns:a16="http://schemas.microsoft.com/office/drawing/2014/main" id="{046E0697-95B2-9AC5-C568-83AEA68030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9690" y="1938849"/>
            <a:ext cx="7778551" cy="4182844"/>
          </a:xfrm>
          <a:prstGeom prst="rect">
            <a:avLst/>
          </a:prstGeom>
        </p:spPr>
      </p:pic>
      <p:sp>
        <p:nvSpPr>
          <p:cNvPr id="11" name="TextBox 10">
            <a:extLst>
              <a:ext uri="{FF2B5EF4-FFF2-40B4-BE49-F238E27FC236}">
                <a16:creationId xmlns:a16="http://schemas.microsoft.com/office/drawing/2014/main" id="{E8317D42-2F5E-35B0-D875-E76E42941AC4}"/>
              </a:ext>
            </a:extLst>
          </p:cNvPr>
          <p:cNvSpPr txBox="1"/>
          <p:nvPr/>
        </p:nvSpPr>
        <p:spPr>
          <a:xfrm>
            <a:off x="4398396" y="6138656"/>
            <a:ext cx="2981137" cy="523220"/>
          </a:xfrm>
          <a:prstGeom prst="rect">
            <a:avLst/>
          </a:prstGeom>
          <a:noFill/>
        </p:spPr>
        <p:txBody>
          <a:bodyPr wrap="none" rtlCol="0">
            <a:spAutoFit/>
          </a:bodyPr>
          <a:lstStyle/>
          <a:p>
            <a:r>
              <a:rPr lang="en-GB" sz="2800"/>
              <a:t>Trang chủ của shop</a:t>
            </a:r>
          </a:p>
        </p:txBody>
      </p:sp>
    </p:spTree>
    <p:extLst>
      <p:ext uri="{BB962C8B-B14F-4D97-AF65-F5344CB8AC3E}">
        <p14:creationId xmlns:p14="http://schemas.microsoft.com/office/powerpoint/2010/main" val="4105770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6791693" cy="492443"/>
          </a:xfrm>
          <a:prstGeom prst="rect">
            <a:avLst/>
          </a:prstGeom>
          <a:noFill/>
        </p:spPr>
        <p:txBody>
          <a:bodyPr wrap="square" rtlCol="0">
            <a:spAutoFit/>
          </a:bodyPr>
          <a:lstStyle/>
          <a:p>
            <a:r>
              <a:rPr lang="en-GB" sz="2600">
                <a:solidFill>
                  <a:srgbClr val="357A5B"/>
                </a:solidFill>
                <a:latin typeface="UTM HelvetIns" panose="02040603050506020204" pitchFamily="18"/>
              </a:rPr>
              <a:t>III. Demo sản phẩm</a:t>
            </a:r>
            <a:endParaRPr lang="en-GB" sz="2600" dirty="0">
              <a:solidFill>
                <a:srgbClr val="357A5B"/>
              </a:solidFill>
              <a:latin typeface="UTM HelvetIns" panose="02040603050506020204" pitchFamily="18"/>
            </a:endParaRPr>
          </a:p>
        </p:txBody>
      </p:sp>
      <p:pic>
        <p:nvPicPr>
          <p:cNvPr id="10" name="Picture 9">
            <a:extLst>
              <a:ext uri="{FF2B5EF4-FFF2-40B4-BE49-F238E27FC236}">
                <a16:creationId xmlns:a16="http://schemas.microsoft.com/office/drawing/2014/main" id="{046E0697-95B2-9AC5-C568-83AEA68030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9910" y="1553819"/>
            <a:ext cx="7778551" cy="4182843"/>
          </a:xfrm>
          <a:prstGeom prst="rect">
            <a:avLst/>
          </a:prstGeom>
        </p:spPr>
      </p:pic>
      <p:sp>
        <p:nvSpPr>
          <p:cNvPr id="11" name="TextBox 10">
            <a:extLst>
              <a:ext uri="{FF2B5EF4-FFF2-40B4-BE49-F238E27FC236}">
                <a16:creationId xmlns:a16="http://schemas.microsoft.com/office/drawing/2014/main" id="{E8317D42-2F5E-35B0-D875-E76E42941AC4}"/>
              </a:ext>
            </a:extLst>
          </p:cNvPr>
          <p:cNvSpPr txBox="1"/>
          <p:nvPr/>
        </p:nvSpPr>
        <p:spPr>
          <a:xfrm>
            <a:off x="4224085" y="5910391"/>
            <a:ext cx="4108497" cy="523220"/>
          </a:xfrm>
          <a:prstGeom prst="rect">
            <a:avLst/>
          </a:prstGeom>
          <a:noFill/>
        </p:spPr>
        <p:txBody>
          <a:bodyPr wrap="none" rtlCol="0">
            <a:spAutoFit/>
          </a:bodyPr>
          <a:lstStyle/>
          <a:p>
            <a:r>
              <a:rPr lang="en-GB" sz="2800"/>
              <a:t>Details và videos sản phẩm</a:t>
            </a:r>
          </a:p>
        </p:txBody>
      </p:sp>
    </p:spTree>
    <p:extLst>
      <p:ext uri="{BB962C8B-B14F-4D97-AF65-F5344CB8AC3E}">
        <p14:creationId xmlns:p14="http://schemas.microsoft.com/office/powerpoint/2010/main" val="2644813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6791693" cy="492443"/>
          </a:xfrm>
          <a:prstGeom prst="rect">
            <a:avLst/>
          </a:prstGeom>
          <a:noFill/>
        </p:spPr>
        <p:txBody>
          <a:bodyPr wrap="square" rtlCol="0">
            <a:spAutoFit/>
          </a:bodyPr>
          <a:lstStyle/>
          <a:p>
            <a:r>
              <a:rPr lang="en-GB" sz="2600">
                <a:solidFill>
                  <a:srgbClr val="357A5B"/>
                </a:solidFill>
                <a:latin typeface="UTM HelvetIns" panose="02040603050506020204" pitchFamily="18"/>
              </a:rPr>
              <a:t>III. Demo sản phẩm</a:t>
            </a:r>
            <a:endParaRPr lang="en-GB" sz="2600" dirty="0">
              <a:solidFill>
                <a:srgbClr val="357A5B"/>
              </a:solidFill>
              <a:latin typeface="UTM HelvetIns" panose="02040603050506020204" pitchFamily="18"/>
            </a:endParaRPr>
          </a:p>
        </p:txBody>
      </p:sp>
      <p:pic>
        <p:nvPicPr>
          <p:cNvPr id="10" name="Picture 9">
            <a:extLst>
              <a:ext uri="{FF2B5EF4-FFF2-40B4-BE49-F238E27FC236}">
                <a16:creationId xmlns:a16="http://schemas.microsoft.com/office/drawing/2014/main" id="{046E0697-95B2-9AC5-C568-83AEA68030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9911" y="1553819"/>
            <a:ext cx="7778549" cy="4182843"/>
          </a:xfrm>
          <a:prstGeom prst="rect">
            <a:avLst/>
          </a:prstGeom>
        </p:spPr>
      </p:pic>
      <p:sp>
        <p:nvSpPr>
          <p:cNvPr id="11" name="TextBox 10">
            <a:extLst>
              <a:ext uri="{FF2B5EF4-FFF2-40B4-BE49-F238E27FC236}">
                <a16:creationId xmlns:a16="http://schemas.microsoft.com/office/drawing/2014/main" id="{E8317D42-2F5E-35B0-D875-E76E42941AC4}"/>
              </a:ext>
            </a:extLst>
          </p:cNvPr>
          <p:cNvSpPr txBox="1"/>
          <p:nvPr/>
        </p:nvSpPr>
        <p:spPr>
          <a:xfrm>
            <a:off x="5034968" y="5918053"/>
            <a:ext cx="1998047" cy="584775"/>
          </a:xfrm>
          <a:prstGeom prst="rect">
            <a:avLst/>
          </a:prstGeom>
          <a:noFill/>
        </p:spPr>
        <p:txBody>
          <a:bodyPr wrap="none" rtlCol="0">
            <a:spAutoFit/>
          </a:bodyPr>
          <a:lstStyle/>
          <a:p>
            <a:r>
              <a:rPr lang="en-GB" sz="3200"/>
              <a:t>Livestream</a:t>
            </a:r>
          </a:p>
        </p:txBody>
      </p:sp>
    </p:spTree>
    <p:extLst>
      <p:ext uri="{BB962C8B-B14F-4D97-AF65-F5344CB8AC3E}">
        <p14:creationId xmlns:p14="http://schemas.microsoft.com/office/powerpoint/2010/main" val="992210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6791693" cy="492443"/>
          </a:xfrm>
          <a:prstGeom prst="rect">
            <a:avLst/>
          </a:prstGeom>
          <a:noFill/>
        </p:spPr>
        <p:txBody>
          <a:bodyPr wrap="square" rtlCol="0">
            <a:spAutoFit/>
          </a:bodyPr>
          <a:lstStyle/>
          <a:p>
            <a:r>
              <a:rPr lang="en-GB" sz="2600">
                <a:solidFill>
                  <a:srgbClr val="357A5B"/>
                </a:solidFill>
                <a:latin typeface="UTM HelvetIns" panose="02040603050506020204" pitchFamily="18"/>
              </a:rPr>
              <a:t>III. Demo sản phẩm</a:t>
            </a:r>
            <a:endParaRPr lang="en-GB" sz="2600" dirty="0">
              <a:solidFill>
                <a:srgbClr val="357A5B"/>
              </a:solidFill>
              <a:latin typeface="UTM HelvetIns" panose="02040603050506020204" pitchFamily="18"/>
            </a:endParaRPr>
          </a:p>
        </p:txBody>
      </p:sp>
      <p:pic>
        <p:nvPicPr>
          <p:cNvPr id="10" name="Picture 9">
            <a:extLst>
              <a:ext uri="{FF2B5EF4-FFF2-40B4-BE49-F238E27FC236}">
                <a16:creationId xmlns:a16="http://schemas.microsoft.com/office/drawing/2014/main" id="{046E0697-95B2-9AC5-C568-83AEA68030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9911" y="1553819"/>
            <a:ext cx="7778549" cy="4182842"/>
          </a:xfrm>
          <a:prstGeom prst="rect">
            <a:avLst/>
          </a:prstGeom>
        </p:spPr>
      </p:pic>
      <p:sp>
        <p:nvSpPr>
          <p:cNvPr id="11" name="TextBox 10">
            <a:extLst>
              <a:ext uri="{FF2B5EF4-FFF2-40B4-BE49-F238E27FC236}">
                <a16:creationId xmlns:a16="http://schemas.microsoft.com/office/drawing/2014/main" id="{E8317D42-2F5E-35B0-D875-E76E42941AC4}"/>
              </a:ext>
            </a:extLst>
          </p:cNvPr>
          <p:cNvSpPr txBox="1"/>
          <p:nvPr/>
        </p:nvSpPr>
        <p:spPr>
          <a:xfrm>
            <a:off x="5034968" y="5918053"/>
            <a:ext cx="1672253" cy="584775"/>
          </a:xfrm>
          <a:prstGeom prst="rect">
            <a:avLst/>
          </a:prstGeom>
          <a:noFill/>
        </p:spPr>
        <p:txBody>
          <a:bodyPr wrap="none" rtlCol="0">
            <a:spAutoFit/>
          </a:bodyPr>
          <a:lstStyle/>
          <a:p>
            <a:r>
              <a:rPr lang="en-GB" sz="3200"/>
              <a:t>Giỏ hàng</a:t>
            </a:r>
          </a:p>
        </p:txBody>
      </p:sp>
    </p:spTree>
    <p:extLst>
      <p:ext uri="{BB962C8B-B14F-4D97-AF65-F5344CB8AC3E}">
        <p14:creationId xmlns:p14="http://schemas.microsoft.com/office/powerpoint/2010/main" val="345718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6791693" cy="492443"/>
          </a:xfrm>
          <a:prstGeom prst="rect">
            <a:avLst/>
          </a:prstGeom>
          <a:noFill/>
        </p:spPr>
        <p:txBody>
          <a:bodyPr wrap="square" rtlCol="0">
            <a:spAutoFit/>
          </a:bodyPr>
          <a:lstStyle/>
          <a:p>
            <a:r>
              <a:rPr lang="en-GB" sz="2600">
                <a:solidFill>
                  <a:srgbClr val="357A5B"/>
                </a:solidFill>
                <a:latin typeface="UTM HelvetIns" panose="02040603050506020204" pitchFamily="18"/>
              </a:rPr>
              <a:t>III. Demo sản phẩm</a:t>
            </a:r>
            <a:endParaRPr lang="en-GB" sz="2600" dirty="0">
              <a:solidFill>
                <a:srgbClr val="357A5B"/>
              </a:solidFill>
              <a:latin typeface="UTM HelvetIns" panose="02040603050506020204" pitchFamily="18"/>
            </a:endParaRPr>
          </a:p>
        </p:txBody>
      </p:sp>
      <p:pic>
        <p:nvPicPr>
          <p:cNvPr id="10" name="Picture 9">
            <a:extLst>
              <a:ext uri="{FF2B5EF4-FFF2-40B4-BE49-F238E27FC236}">
                <a16:creationId xmlns:a16="http://schemas.microsoft.com/office/drawing/2014/main" id="{046E0697-95B2-9AC5-C568-83AEA68030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59912" y="1553819"/>
            <a:ext cx="7778547" cy="4182842"/>
          </a:xfrm>
          <a:prstGeom prst="rect">
            <a:avLst/>
          </a:prstGeom>
        </p:spPr>
      </p:pic>
      <p:sp>
        <p:nvSpPr>
          <p:cNvPr id="11" name="TextBox 10">
            <a:extLst>
              <a:ext uri="{FF2B5EF4-FFF2-40B4-BE49-F238E27FC236}">
                <a16:creationId xmlns:a16="http://schemas.microsoft.com/office/drawing/2014/main" id="{E8317D42-2F5E-35B0-D875-E76E42941AC4}"/>
              </a:ext>
            </a:extLst>
          </p:cNvPr>
          <p:cNvSpPr txBox="1"/>
          <p:nvPr/>
        </p:nvSpPr>
        <p:spPr>
          <a:xfrm>
            <a:off x="5034968" y="5918053"/>
            <a:ext cx="3095719" cy="584775"/>
          </a:xfrm>
          <a:prstGeom prst="rect">
            <a:avLst/>
          </a:prstGeom>
          <a:noFill/>
        </p:spPr>
        <p:txBody>
          <a:bodyPr wrap="none" rtlCol="0">
            <a:spAutoFit/>
          </a:bodyPr>
          <a:lstStyle/>
          <a:p>
            <a:r>
              <a:rPr lang="en-GB" sz="3200"/>
              <a:t>Review sản phẩm</a:t>
            </a:r>
          </a:p>
        </p:txBody>
      </p:sp>
    </p:spTree>
    <p:extLst>
      <p:ext uri="{BB962C8B-B14F-4D97-AF65-F5344CB8AC3E}">
        <p14:creationId xmlns:p14="http://schemas.microsoft.com/office/powerpoint/2010/main" val="3945556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20831F-EF11-4B9E-BB43-793E84A5DA5B}"/>
              </a:ext>
            </a:extLst>
          </p:cNvPr>
          <p:cNvSpPr txBox="1"/>
          <p:nvPr/>
        </p:nvSpPr>
        <p:spPr>
          <a:xfrm>
            <a:off x="2338612" y="362184"/>
            <a:ext cx="7486345" cy="830997"/>
          </a:xfrm>
          <a:prstGeom prst="rect">
            <a:avLst/>
          </a:prstGeom>
          <a:noFill/>
        </p:spPr>
        <p:txBody>
          <a:bodyPr wrap="none" rtlCol="0">
            <a:spAutoFit/>
          </a:bodyPr>
          <a:lstStyle/>
          <a:p>
            <a:pPr algn="ctr"/>
            <a:r>
              <a:rPr lang="en-US" sz="2400" dirty="0">
                <a:solidFill>
                  <a:srgbClr val="357A5B"/>
                </a:solidFill>
                <a:latin typeface="UTM Alexander" panose="02040603050506020204" pitchFamily="18"/>
              </a:rPr>
              <a:t>TRƯỜNG ĐẠI HỌC SƯ PHẠM THÀNH PHỐ HỒ CHÍ MINH</a:t>
            </a:r>
          </a:p>
          <a:p>
            <a:pPr algn="ctr"/>
            <a:r>
              <a:rPr lang="en-US" sz="2400" dirty="0">
                <a:solidFill>
                  <a:srgbClr val="357A5B"/>
                </a:solidFill>
                <a:latin typeface="UTM Alexander" panose="02040603050506020204" pitchFamily="18"/>
              </a:rPr>
              <a:t>KHOA CÔNG NGHỆ THÔNG TIN</a:t>
            </a:r>
          </a:p>
        </p:txBody>
      </p:sp>
      <p:grpSp>
        <p:nvGrpSpPr>
          <p:cNvPr id="5" name="Group 4">
            <a:extLst>
              <a:ext uri="{FF2B5EF4-FFF2-40B4-BE49-F238E27FC236}">
                <a16:creationId xmlns:a16="http://schemas.microsoft.com/office/drawing/2014/main" id="{0058EDA4-615B-4C4C-A72A-353BDB40C4A8}"/>
              </a:ext>
            </a:extLst>
          </p:cNvPr>
          <p:cNvGrpSpPr/>
          <p:nvPr/>
        </p:nvGrpSpPr>
        <p:grpSpPr>
          <a:xfrm>
            <a:off x="781050" y="1369254"/>
            <a:ext cx="10629900" cy="45719"/>
            <a:chOff x="400889" y="1463039"/>
            <a:chExt cx="8588806" cy="46979"/>
          </a:xfrm>
        </p:grpSpPr>
        <p:sp>
          <p:nvSpPr>
            <p:cNvPr id="6" name="Rectangle: Rounded Corners 5">
              <a:extLst>
                <a:ext uri="{FF2B5EF4-FFF2-40B4-BE49-F238E27FC236}">
                  <a16:creationId xmlns:a16="http://schemas.microsoft.com/office/drawing/2014/main" id="{61E21DC5-3216-47EB-A261-BB571F83820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7" name="Rectangle: Rounded Corners 6">
              <a:extLst>
                <a:ext uri="{FF2B5EF4-FFF2-40B4-BE49-F238E27FC236}">
                  <a16:creationId xmlns:a16="http://schemas.microsoft.com/office/drawing/2014/main" id="{069DCC5D-F3F1-4B8A-AF22-3F11A46E926E}"/>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EE5D6B34-DFB0-4F54-A882-1A00589A5F61}"/>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9" name="Rectangle: Rounded Corners 8">
              <a:extLst>
                <a:ext uri="{FF2B5EF4-FFF2-40B4-BE49-F238E27FC236}">
                  <a16:creationId xmlns:a16="http://schemas.microsoft.com/office/drawing/2014/main" id="{92EEF682-975F-484D-A52C-C0321544FD82}"/>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pic>
        <p:nvPicPr>
          <p:cNvPr id="10" name="Picture 9" descr="Logo&#10;&#10;Description automatically generated">
            <a:extLst>
              <a:ext uri="{FF2B5EF4-FFF2-40B4-BE49-F238E27FC236}">
                <a16:creationId xmlns:a16="http://schemas.microsoft.com/office/drawing/2014/main" id="{7F8B7ED0-786D-4F1A-961D-AD651AB5C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9355" y="361375"/>
            <a:ext cx="613174" cy="654244"/>
          </a:xfrm>
          <a:prstGeom prst="rect">
            <a:avLst/>
          </a:prstGeom>
        </p:spPr>
      </p:pic>
      <p:pic>
        <p:nvPicPr>
          <p:cNvPr id="11" name="Picture 10" descr="A picture containing text, sign&#10;&#10;Description automatically generated">
            <a:extLst>
              <a:ext uri="{FF2B5EF4-FFF2-40B4-BE49-F238E27FC236}">
                <a16:creationId xmlns:a16="http://schemas.microsoft.com/office/drawing/2014/main" id="{8510FDA1-D2C8-4B24-8FC8-AA9368274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471" y="508537"/>
            <a:ext cx="955472" cy="475872"/>
          </a:xfrm>
          <a:prstGeom prst="rect">
            <a:avLst/>
          </a:prstGeom>
        </p:spPr>
      </p:pic>
      <p:sp>
        <p:nvSpPr>
          <p:cNvPr id="12" name="TextBox 11">
            <a:extLst>
              <a:ext uri="{FF2B5EF4-FFF2-40B4-BE49-F238E27FC236}">
                <a16:creationId xmlns:a16="http://schemas.microsoft.com/office/drawing/2014/main" id="{6BA5C69E-C614-4040-B30E-0E0CB5FEC66E}"/>
              </a:ext>
            </a:extLst>
          </p:cNvPr>
          <p:cNvSpPr txBox="1"/>
          <p:nvPr/>
        </p:nvSpPr>
        <p:spPr>
          <a:xfrm>
            <a:off x="2338612" y="2936557"/>
            <a:ext cx="7486345" cy="492443"/>
          </a:xfrm>
          <a:prstGeom prst="rect">
            <a:avLst/>
          </a:prstGeom>
          <a:noFill/>
        </p:spPr>
        <p:txBody>
          <a:bodyPr wrap="square" rtlCol="0">
            <a:spAutoFit/>
          </a:bodyPr>
          <a:lstStyle/>
          <a:p>
            <a:pPr algn="ctr"/>
            <a:r>
              <a:rPr lang="en-US" sz="2600" dirty="0">
                <a:solidFill>
                  <a:srgbClr val="357A5B"/>
                </a:solidFill>
                <a:latin typeface="UTM Alexander" panose="02040603050506020204" pitchFamily="18"/>
              </a:rPr>
              <a:t>CẢM </a:t>
            </a:r>
            <a:r>
              <a:rPr lang="en-US" sz="2600">
                <a:solidFill>
                  <a:srgbClr val="357A5B"/>
                </a:solidFill>
                <a:latin typeface="UTM Alexander" panose="02040603050506020204" pitchFamily="18"/>
              </a:rPr>
              <a:t>ƠN CÔ </a:t>
            </a:r>
            <a:r>
              <a:rPr lang="en-US" sz="2600" dirty="0">
                <a:solidFill>
                  <a:srgbClr val="357A5B"/>
                </a:solidFill>
                <a:latin typeface="UTM Alexander" panose="02040603050506020204" pitchFamily="18"/>
              </a:rPr>
              <a:t>VÀ CÁC BẠN ĐÃ LẮNG NGHE</a:t>
            </a:r>
          </a:p>
        </p:txBody>
      </p:sp>
      <p:sp>
        <p:nvSpPr>
          <p:cNvPr id="2" name="TextBox 1">
            <a:extLst>
              <a:ext uri="{FF2B5EF4-FFF2-40B4-BE49-F238E27FC236}">
                <a16:creationId xmlns:a16="http://schemas.microsoft.com/office/drawing/2014/main" id="{0C85F2C3-5436-B10B-9216-0252B12DE04D}"/>
              </a:ext>
            </a:extLst>
          </p:cNvPr>
          <p:cNvSpPr txBox="1"/>
          <p:nvPr/>
        </p:nvSpPr>
        <p:spPr>
          <a:xfrm>
            <a:off x="3128905" y="4780860"/>
            <a:ext cx="5905758"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Học phần: COMP108402 – </a:t>
            </a:r>
            <a:r>
              <a:rPr lang="vi-VN" sz="2000" b="1" dirty="0">
                <a:latin typeface="Arial" panose="020B0604020202020204" pitchFamily="34" charset="0"/>
                <a:cs typeface="Arial" panose="020B0604020202020204" pitchFamily="34" charset="0"/>
              </a:rPr>
              <a:t>Thương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mại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điện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tử</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6046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83889" y="374458"/>
            <a:ext cx="3108684" cy="492443"/>
          </a:xfrm>
          <a:prstGeom prst="rect">
            <a:avLst/>
          </a:prstGeom>
          <a:noFill/>
        </p:spPr>
        <p:txBody>
          <a:bodyPr wrap="square" rtlCol="0">
            <a:spAutoFit/>
          </a:bodyPr>
          <a:lstStyle/>
          <a:p>
            <a:pPr algn="ctr"/>
            <a:r>
              <a:rPr lang="en-US" sz="2600" dirty="0">
                <a:solidFill>
                  <a:srgbClr val="357A5B"/>
                </a:solidFill>
                <a:latin typeface="UTM HelvetIns" panose="02040603050506020204" pitchFamily="18"/>
              </a:rPr>
              <a:t>Danh mục</a:t>
            </a:r>
          </a:p>
        </p:txBody>
      </p:sp>
      <p:sp>
        <p:nvSpPr>
          <p:cNvPr id="3" name="TextBox 2">
            <a:extLst>
              <a:ext uri="{FF2B5EF4-FFF2-40B4-BE49-F238E27FC236}">
                <a16:creationId xmlns:a16="http://schemas.microsoft.com/office/drawing/2014/main" id="{14C4860E-9C89-5C43-A456-3D952461EB4F}"/>
              </a:ext>
            </a:extLst>
          </p:cNvPr>
          <p:cNvSpPr txBox="1"/>
          <p:nvPr/>
        </p:nvSpPr>
        <p:spPr>
          <a:xfrm>
            <a:off x="781050" y="1424958"/>
            <a:ext cx="5417731" cy="3276282"/>
          </a:xfrm>
          <a:prstGeom prst="rect">
            <a:avLst/>
          </a:prstGeom>
          <a:noFill/>
        </p:spPr>
        <p:txBody>
          <a:bodyPr wrap="square" rtlCol="0">
            <a:spAutoFit/>
          </a:bodyPr>
          <a:lstStyle/>
          <a:p>
            <a:pPr marL="514350" indent="-514350">
              <a:lnSpc>
                <a:spcPct val="150000"/>
              </a:lnSpc>
              <a:buFont typeface="+mj-lt"/>
              <a:buAutoNum type="romanUcPeriod"/>
            </a:pPr>
            <a:r>
              <a:rPr lang="en-US" sz="2000" b="1" dirty="0" err="1"/>
              <a:t>Cơ</a:t>
            </a:r>
            <a:r>
              <a:rPr lang="en-US" sz="2000" b="1" dirty="0"/>
              <a:t> </a:t>
            </a:r>
            <a:r>
              <a:rPr lang="en-US" sz="2000" b="1" dirty="0" err="1"/>
              <a:t>sở</a:t>
            </a:r>
            <a:r>
              <a:rPr lang="en-US" sz="2000" b="1" dirty="0"/>
              <a:t> </a:t>
            </a:r>
            <a:r>
              <a:rPr lang="en-US" sz="2000" b="1" dirty="0" err="1"/>
              <a:t>lý</a:t>
            </a:r>
            <a:r>
              <a:rPr lang="en-US" sz="2000" b="1" dirty="0"/>
              <a:t> </a:t>
            </a:r>
            <a:r>
              <a:rPr lang="en-US" sz="2000" b="1" dirty="0" err="1"/>
              <a:t>thuyết</a:t>
            </a:r>
            <a:endParaRPr lang="en-US" sz="2000" b="1" dirty="0"/>
          </a:p>
          <a:p>
            <a:pPr marL="971550" lvl="1" indent="-514350">
              <a:lnSpc>
                <a:spcPct val="150000"/>
              </a:lnSpc>
              <a:buFont typeface="+mj-lt"/>
              <a:buAutoNum type="alphaLcPeriod"/>
            </a:pPr>
            <a:r>
              <a:rPr lang="en-US" sz="2000" dirty="0" err="1"/>
              <a:t>Tổng</a:t>
            </a:r>
            <a:r>
              <a:rPr lang="en-US" sz="2000" dirty="0"/>
              <a:t> </a:t>
            </a:r>
            <a:r>
              <a:rPr lang="en-US" sz="2000" dirty="0" err="1"/>
              <a:t>quan</a:t>
            </a:r>
            <a:r>
              <a:rPr lang="en-US" sz="2000" dirty="0"/>
              <a:t> </a:t>
            </a:r>
            <a:r>
              <a:rPr lang="en-US" sz="2000" dirty="0" err="1"/>
              <a:t>về</a:t>
            </a:r>
            <a:r>
              <a:rPr lang="en-US" sz="2000" dirty="0"/>
              <a:t> </a:t>
            </a:r>
            <a:r>
              <a:rPr lang="en-US" sz="2000" dirty="0" err="1"/>
              <a:t>thương</a:t>
            </a:r>
            <a:r>
              <a:rPr lang="en-US" sz="2000" dirty="0"/>
              <a:t> </a:t>
            </a:r>
            <a:r>
              <a:rPr lang="en-US" sz="2000" dirty="0" err="1"/>
              <a:t>mại</a:t>
            </a:r>
            <a:r>
              <a:rPr lang="en-US" sz="2000" dirty="0"/>
              <a:t> </a:t>
            </a:r>
            <a:r>
              <a:rPr lang="en-US" sz="2000" dirty="0" err="1"/>
              <a:t>điện</a:t>
            </a:r>
            <a:r>
              <a:rPr lang="en-US" sz="2000" dirty="0"/>
              <a:t> </a:t>
            </a:r>
            <a:r>
              <a:rPr lang="en-US" sz="2000" dirty="0" err="1"/>
              <a:t>tử</a:t>
            </a:r>
            <a:endParaRPr lang="en-US" sz="2000" dirty="0"/>
          </a:p>
          <a:p>
            <a:pPr marL="971550" lvl="1" indent="-514350">
              <a:lnSpc>
                <a:spcPct val="150000"/>
              </a:lnSpc>
              <a:buFont typeface="+mj-lt"/>
              <a:buAutoNum type="alphaLcPeriod"/>
            </a:pPr>
            <a:r>
              <a:rPr lang="en-US" sz="2000" dirty="0" err="1"/>
              <a:t>Ngôn</a:t>
            </a:r>
            <a:r>
              <a:rPr lang="en-US" sz="2000" dirty="0"/>
              <a:t> </a:t>
            </a:r>
            <a:r>
              <a:rPr lang="en-US" sz="2000" dirty="0" err="1"/>
              <a:t>ngữ</a:t>
            </a:r>
            <a:r>
              <a:rPr lang="en-US" sz="2000" dirty="0"/>
              <a:t> </a:t>
            </a:r>
            <a:r>
              <a:rPr lang="en-US" sz="2000" dirty="0" err="1"/>
              <a:t>và</a:t>
            </a:r>
            <a:r>
              <a:rPr lang="en-US" sz="2000" dirty="0"/>
              <a:t> </a:t>
            </a:r>
            <a:r>
              <a:rPr lang="en-US" sz="2000" dirty="0" err="1"/>
              <a:t>công</a:t>
            </a:r>
            <a:r>
              <a:rPr lang="en-US" sz="2000" dirty="0"/>
              <a:t> </a:t>
            </a:r>
            <a:r>
              <a:rPr lang="en-US" sz="2000" dirty="0" err="1"/>
              <a:t>cụ</a:t>
            </a:r>
            <a:r>
              <a:rPr lang="en-US" sz="2000" dirty="0"/>
              <a:t> </a:t>
            </a:r>
            <a:r>
              <a:rPr lang="en-US" sz="2000" dirty="0" err="1"/>
              <a:t>thiết</a:t>
            </a:r>
            <a:r>
              <a:rPr lang="en-US" sz="2000" dirty="0"/>
              <a:t> </a:t>
            </a:r>
            <a:r>
              <a:rPr lang="en-US" sz="2000" dirty="0" err="1"/>
              <a:t>kế</a:t>
            </a:r>
            <a:r>
              <a:rPr lang="en-US" sz="2000" dirty="0"/>
              <a:t> website</a:t>
            </a:r>
          </a:p>
          <a:p>
            <a:pPr marL="514350" indent="-514350">
              <a:lnSpc>
                <a:spcPct val="150000"/>
              </a:lnSpc>
              <a:buFont typeface="+mj-lt"/>
              <a:buAutoNum type="romanUcPeriod"/>
            </a:pPr>
            <a:r>
              <a:rPr lang="en-US" sz="2000" b="1" dirty="0" err="1"/>
              <a:t>Phân</a:t>
            </a:r>
            <a:r>
              <a:rPr lang="en-US" sz="2000" b="1" dirty="0"/>
              <a:t> </a:t>
            </a:r>
            <a:r>
              <a:rPr lang="en-US" sz="2000" b="1" dirty="0" err="1"/>
              <a:t>tích</a:t>
            </a:r>
            <a:r>
              <a:rPr lang="en-US" sz="2000" b="1" dirty="0"/>
              <a:t> </a:t>
            </a:r>
            <a:r>
              <a:rPr lang="en-US" sz="2000" b="1" dirty="0" err="1"/>
              <a:t>và</a:t>
            </a:r>
            <a:r>
              <a:rPr lang="en-US" sz="2000" b="1" dirty="0"/>
              <a:t> </a:t>
            </a:r>
            <a:r>
              <a:rPr lang="en-US" sz="2000" b="1" dirty="0" err="1"/>
              <a:t>thiết</a:t>
            </a:r>
            <a:r>
              <a:rPr lang="en-US" sz="2000" b="1" dirty="0"/>
              <a:t> </a:t>
            </a:r>
            <a:r>
              <a:rPr lang="en-US" sz="2000" b="1" dirty="0" err="1"/>
              <a:t>kế</a:t>
            </a:r>
            <a:endParaRPr lang="en-US" sz="2000" b="1" dirty="0"/>
          </a:p>
          <a:p>
            <a:pPr marL="971550" lvl="1" indent="-514350">
              <a:lnSpc>
                <a:spcPct val="150000"/>
              </a:lnSpc>
              <a:buFont typeface="+mj-lt"/>
              <a:buAutoNum type="alphaLcPeriod"/>
            </a:pPr>
            <a:r>
              <a:rPr lang="en-US" sz="2000" dirty="0" err="1"/>
              <a:t>Phân</a:t>
            </a:r>
            <a:r>
              <a:rPr lang="en-US" sz="2000" dirty="0"/>
              <a:t> </a:t>
            </a:r>
            <a:r>
              <a:rPr lang="en-US" sz="2000" dirty="0" err="1"/>
              <a:t>tích</a:t>
            </a:r>
            <a:r>
              <a:rPr lang="en-US" sz="2000" dirty="0"/>
              <a:t> </a:t>
            </a:r>
            <a:r>
              <a:rPr lang="en-US" sz="2000" dirty="0" err="1"/>
              <a:t>yêu</a:t>
            </a:r>
            <a:r>
              <a:rPr lang="en-US" sz="2000" dirty="0"/>
              <a:t> </a:t>
            </a:r>
            <a:r>
              <a:rPr lang="en-US" sz="2000" dirty="0" err="1"/>
              <a:t>cầu</a:t>
            </a:r>
            <a:r>
              <a:rPr lang="en-US" sz="2000" dirty="0"/>
              <a:t> </a:t>
            </a:r>
            <a:r>
              <a:rPr lang="en-US" sz="2000" dirty="0" err="1"/>
              <a:t>và</a:t>
            </a:r>
            <a:r>
              <a:rPr lang="en-US" sz="2000" dirty="0"/>
              <a:t> </a:t>
            </a:r>
            <a:r>
              <a:rPr lang="en-US" sz="2000" dirty="0" err="1"/>
              <a:t>mô</a:t>
            </a:r>
            <a:r>
              <a:rPr lang="en-US" sz="2000" dirty="0"/>
              <a:t> </a:t>
            </a:r>
            <a:r>
              <a:rPr lang="en-US" sz="2000" dirty="0" err="1"/>
              <a:t>tả</a:t>
            </a:r>
            <a:r>
              <a:rPr lang="en-US" sz="2000" dirty="0"/>
              <a:t> </a:t>
            </a:r>
            <a:r>
              <a:rPr lang="en-US" sz="2000" dirty="0" err="1"/>
              <a:t>chức</a:t>
            </a:r>
            <a:r>
              <a:rPr lang="en-US" sz="2000" dirty="0"/>
              <a:t> </a:t>
            </a:r>
            <a:r>
              <a:rPr lang="en-US" sz="2000" dirty="0" err="1"/>
              <a:t>năng</a:t>
            </a:r>
            <a:endParaRPr lang="en-US" sz="2000" dirty="0"/>
          </a:p>
          <a:p>
            <a:pPr marL="971550" lvl="1" indent="-514350">
              <a:lnSpc>
                <a:spcPct val="150000"/>
              </a:lnSpc>
              <a:buFont typeface="+mj-lt"/>
              <a:buAutoNum type="alphaLcPeriod"/>
            </a:pP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endParaRPr lang="en-US" sz="2000" dirty="0"/>
          </a:p>
          <a:p>
            <a:pPr marL="514350" indent="-514350">
              <a:lnSpc>
                <a:spcPct val="150000"/>
              </a:lnSpc>
              <a:buFont typeface="+mj-lt"/>
              <a:buAutoNum type="romanUcPeriod"/>
            </a:pPr>
            <a:r>
              <a:rPr lang="en-US" sz="2000" b="1" dirty="0"/>
              <a:t>Demo </a:t>
            </a:r>
            <a:r>
              <a:rPr lang="en-US" sz="2000" b="1" dirty="0" err="1"/>
              <a:t>sản</a:t>
            </a:r>
            <a:r>
              <a:rPr lang="en-US" sz="2000" b="1" dirty="0"/>
              <a:t> </a:t>
            </a:r>
            <a:r>
              <a:rPr lang="en-US" sz="2000" b="1" dirty="0" err="1"/>
              <a:t>phẩm</a:t>
            </a:r>
            <a:endParaRPr lang="en-US" sz="2000" b="1" dirty="0"/>
          </a:p>
        </p:txBody>
      </p:sp>
    </p:spTree>
    <p:extLst>
      <p:ext uri="{BB962C8B-B14F-4D97-AF65-F5344CB8AC3E}">
        <p14:creationId xmlns:p14="http://schemas.microsoft.com/office/powerpoint/2010/main" val="3874421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9" name="TextBox 8">
            <a:extLst>
              <a:ext uri="{FF2B5EF4-FFF2-40B4-BE49-F238E27FC236}">
                <a16:creationId xmlns:a16="http://schemas.microsoft.com/office/drawing/2014/main" id="{01F9EFF2-25A9-4182-9F48-02C8E5AC8866}"/>
              </a:ext>
            </a:extLst>
          </p:cNvPr>
          <p:cNvSpPr txBox="1"/>
          <p:nvPr/>
        </p:nvSpPr>
        <p:spPr>
          <a:xfrm>
            <a:off x="736157" y="424389"/>
            <a:ext cx="7397749"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I.a.</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Tổng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quan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về</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thương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mại</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điện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tử</a:t>
            </a:r>
            <a:endParaRPr lang="vi-VN" sz="2600" dirty="0">
              <a:solidFill>
                <a:srgbClr val="357A5B"/>
              </a:solidFill>
              <a:latin typeface="UTM HelvetIns" panose="02040603050506020204" pitchFamily="18"/>
            </a:endParaRPr>
          </a:p>
        </p:txBody>
      </p:sp>
      <p:sp>
        <p:nvSpPr>
          <p:cNvPr id="3" name="TextBox 2">
            <a:extLst>
              <a:ext uri="{FF2B5EF4-FFF2-40B4-BE49-F238E27FC236}">
                <a16:creationId xmlns:a16="http://schemas.microsoft.com/office/drawing/2014/main" id="{F4830A50-5AB2-54CE-B24C-D5805284CCE8}"/>
              </a:ext>
            </a:extLst>
          </p:cNvPr>
          <p:cNvSpPr txBox="1"/>
          <p:nvPr/>
        </p:nvSpPr>
        <p:spPr>
          <a:xfrm>
            <a:off x="736157" y="1701209"/>
            <a:ext cx="6568410" cy="400110"/>
          </a:xfrm>
          <a:prstGeom prst="rect">
            <a:avLst/>
          </a:prstGeom>
          <a:noFill/>
        </p:spPr>
        <p:txBody>
          <a:bodyPr wrap="square" rtlCol="0">
            <a:spAutoFit/>
          </a:bodyPr>
          <a:lstStyle/>
          <a:p>
            <a:pPr marL="342900" indent="-342900">
              <a:buAutoNum type="arabicPeriod"/>
            </a:pPr>
            <a:r>
              <a:rPr lang="en-GB" sz="2000" dirty="0" err="1">
                <a:latin typeface="UTM HelvetIns" panose="02040603050506020204" pitchFamily="18" charset="0"/>
              </a:rPr>
              <a:t>Thương</a:t>
            </a:r>
            <a:r>
              <a:rPr lang="en-GB" sz="2000" dirty="0">
                <a:latin typeface="UTM HelvetIns" panose="02040603050506020204" pitchFamily="18" charset="0"/>
              </a:rPr>
              <a:t> </a:t>
            </a:r>
            <a:r>
              <a:rPr lang="en-GB" sz="2000" dirty="0" err="1">
                <a:latin typeface="UTM HelvetIns" panose="02040603050506020204" pitchFamily="18" charset="0"/>
              </a:rPr>
              <a:t>mại</a:t>
            </a:r>
            <a:r>
              <a:rPr lang="en-GB" sz="2000" dirty="0">
                <a:latin typeface="UTM HelvetIns" panose="02040603050506020204" pitchFamily="18" charset="0"/>
              </a:rPr>
              <a:t> </a:t>
            </a:r>
            <a:r>
              <a:rPr lang="en-GB" sz="2000" dirty="0" err="1">
                <a:latin typeface="UTM HelvetIns" panose="02040603050506020204" pitchFamily="18" charset="0"/>
              </a:rPr>
              <a:t>điện</a:t>
            </a:r>
            <a:r>
              <a:rPr lang="en-GB" sz="2000" dirty="0">
                <a:latin typeface="UTM HelvetIns" panose="02040603050506020204" pitchFamily="18" charset="0"/>
              </a:rPr>
              <a:t> </a:t>
            </a:r>
            <a:r>
              <a:rPr lang="en-GB" sz="2000" dirty="0" err="1">
                <a:latin typeface="UTM HelvetIns" panose="02040603050506020204" pitchFamily="18" charset="0"/>
              </a:rPr>
              <a:t>tử</a:t>
            </a:r>
            <a:r>
              <a:rPr lang="en-GB" sz="2000" dirty="0">
                <a:latin typeface="UTM HelvetIns" panose="02040603050506020204" pitchFamily="18" charset="0"/>
              </a:rPr>
              <a:t> </a:t>
            </a:r>
            <a:r>
              <a:rPr lang="en-GB" sz="2000" dirty="0" err="1">
                <a:latin typeface="UTM HelvetIns" panose="02040603050506020204" pitchFamily="18" charset="0"/>
              </a:rPr>
              <a:t>là</a:t>
            </a:r>
            <a:r>
              <a:rPr lang="en-GB" sz="2000" dirty="0">
                <a:latin typeface="UTM HelvetIns" panose="02040603050506020204" pitchFamily="18" charset="0"/>
              </a:rPr>
              <a:t> </a:t>
            </a:r>
            <a:r>
              <a:rPr lang="en-GB" sz="2000" dirty="0" err="1">
                <a:latin typeface="UTM HelvetIns" panose="02040603050506020204" pitchFamily="18" charset="0"/>
              </a:rPr>
              <a:t>gì</a:t>
            </a:r>
            <a:r>
              <a:rPr lang="en-GB" sz="2000" dirty="0">
                <a:latin typeface="UTM HelvetIns" panose="02040603050506020204" pitchFamily="18" charset="0"/>
              </a:rPr>
              <a:t> ?</a:t>
            </a:r>
          </a:p>
        </p:txBody>
      </p:sp>
      <p:sp>
        <p:nvSpPr>
          <p:cNvPr id="10" name="TextBox 9">
            <a:extLst>
              <a:ext uri="{FF2B5EF4-FFF2-40B4-BE49-F238E27FC236}">
                <a16:creationId xmlns:a16="http://schemas.microsoft.com/office/drawing/2014/main" id="{AB8039DC-5F70-E512-7A7D-9CF52E3291C4}"/>
              </a:ext>
            </a:extLst>
          </p:cNvPr>
          <p:cNvSpPr txBox="1"/>
          <p:nvPr/>
        </p:nvSpPr>
        <p:spPr>
          <a:xfrm>
            <a:off x="736157" y="2505670"/>
            <a:ext cx="5994252" cy="3139321"/>
          </a:xfrm>
          <a:prstGeom prst="rect">
            <a:avLst/>
          </a:prstGeom>
          <a:noFill/>
        </p:spPr>
        <p:txBody>
          <a:bodyPr wrap="square" rtlCol="0">
            <a:spAutoFit/>
          </a:bodyPr>
          <a:lstStyle/>
          <a:p>
            <a:pPr marL="742950" lvl="1" indent="-285750" algn="just">
              <a:buFont typeface="Arial" panose="020B0604020202020204" pitchFamily="34" charset="0"/>
              <a:buChar char="•"/>
            </a:pPr>
            <a:r>
              <a:rPr lang="vi-VN" dirty="0"/>
              <a:t>Thương mại điện tử (Ecommerce/electronic</a:t>
            </a:r>
            <a:r>
              <a:rPr lang="en-GB" dirty="0"/>
              <a:t> </a:t>
            </a:r>
            <a:r>
              <a:rPr lang="vi-VN" dirty="0"/>
              <a:t>commerce/E- commerce/EC) là</a:t>
            </a:r>
            <a:r>
              <a:rPr lang="en-GB" dirty="0"/>
              <a:t> </a:t>
            </a:r>
            <a:r>
              <a:rPr lang="vi-VN" dirty="0"/>
              <a:t>hoạt động mua bán hàng hóa và dịch vụ trên Internet, nơi những cửa hàng truyền</a:t>
            </a:r>
            <a:r>
              <a:rPr lang="en-GB" dirty="0"/>
              <a:t> </a:t>
            </a:r>
            <a:r>
              <a:rPr lang="vi-VN" dirty="0"/>
              <a:t>thống bước vào từ phố xá nhộn nhịp của thế giới thật. </a:t>
            </a:r>
            <a:endParaRPr lang="en-GB" dirty="0"/>
          </a:p>
          <a:p>
            <a:pPr marL="742950" lvl="1" indent="-285750" algn="just">
              <a:buFont typeface="Arial" panose="020B0604020202020204" pitchFamily="34" charset="0"/>
              <a:buChar char="•"/>
            </a:pPr>
            <a:endParaRPr lang="en-GB" dirty="0"/>
          </a:p>
          <a:p>
            <a:pPr marL="742950" lvl="1" indent="-285750" algn="just">
              <a:buFont typeface="Arial" panose="020B0604020202020204" pitchFamily="34" charset="0"/>
              <a:buChar char="•"/>
            </a:pPr>
            <a:r>
              <a:rPr lang="vi-VN" dirty="0"/>
              <a:t>Trang web thương mại điện tử chính là gian hàng của bạn trên Internet, tạo</a:t>
            </a:r>
            <a:r>
              <a:rPr lang="en-GB" dirty="0"/>
              <a:t> </a:t>
            </a:r>
            <a:r>
              <a:rPr lang="vi-VN" dirty="0"/>
              <a:t>điều kiện cho người bán và khách hàng giao dịch với nhau. Đó là một không gian ảo</a:t>
            </a:r>
            <a:r>
              <a:rPr lang="en-GB" dirty="0"/>
              <a:t> </a:t>
            </a:r>
            <a:r>
              <a:rPr lang="vi-VN" dirty="0"/>
              <a:t>nơi bạn trưng bày sản phẩm của bạn để khách hàng lựa chọn</a:t>
            </a:r>
            <a:endParaRPr lang="en-GB" dirty="0"/>
          </a:p>
        </p:txBody>
      </p:sp>
      <p:pic>
        <p:nvPicPr>
          <p:cNvPr id="1026" name="Picture 2" descr="1 Thiết Kế Website Thương Mại Điện Tử Chuyên Nghiệp | Web E-Commerce">
            <a:extLst>
              <a:ext uri="{FF2B5EF4-FFF2-40B4-BE49-F238E27FC236}">
                <a16:creationId xmlns:a16="http://schemas.microsoft.com/office/drawing/2014/main" id="{DF8DD784-6D2B-65D6-DAD6-ECB415336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122" y="2505670"/>
            <a:ext cx="3033822" cy="303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256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3" name="TextBox 2">
            <a:extLst>
              <a:ext uri="{FF2B5EF4-FFF2-40B4-BE49-F238E27FC236}">
                <a16:creationId xmlns:a16="http://schemas.microsoft.com/office/drawing/2014/main" id="{F4830A50-5AB2-54CE-B24C-D5805284CCE8}"/>
              </a:ext>
            </a:extLst>
          </p:cNvPr>
          <p:cNvSpPr txBox="1"/>
          <p:nvPr/>
        </p:nvSpPr>
        <p:spPr>
          <a:xfrm>
            <a:off x="781050" y="1701209"/>
            <a:ext cx="6568410" cy="400110"/>
          </a:xfrm>
          <a:prstGeom prst="rect">
            <a:avLst/>
          </a:prstGeom>
          <a:noFill/>
        </p:spPr>
        <p:txBody>
          <a:bodyPr wrap="square" rtlCol="0">
            <a:spAutoFit/>
          </a:bodyPr>
          <a:lstStyle/>
          <a:p>
            <a:r>
              <a:rPr lang="en-GB" sz="2000" b="1" dirty="0"/>
              <a:t>2. </a:t>
            </a:r>
            <a:r>
              <a:rPr lang="vi-VN" sz="2000" b="1" dirty="0"/>
              <a:t>Đặc điểm của thương mại điện tử</a:t>
            </a:r>
            <a:endParaRPr lang="en-GB" sz="2000" b="1" dirty="0">
              <a:latin typeface="UTM HelvetIns" panose="02040603050506020204" pitchFamily="18" charset="0"/>
            </a:endParaRPr>
          </a:p>
        </p:txBody>
      </p:sp>
      <p:sp>
        <p:nvSpPr>
          <p:cNvPr id="10" name="TextBox 9">
            <a:extLst>
              <a:ext uri="{FF2B5EF4-FFF2-40B4-BE49-F238E27FC236}">
                <a16:creationId xmlns:a16="http://schemas.microsoft.com/office/drawing/2014/main" id="{AB8039DC-5F70-E512-7A7D-9CF52E3291C4}"/>
              </a:ext>
            </a:extLst>
          </p:cNvPr>
          <p:cNvSpPr txBox="1"/>
          <p:nvPr/>
        </p:nvSpPr>
        <p:spPr>
          <a:xfrm>
            <a:off x="781050" y="2427093"/>
            <a:ext cx="6696001" cy="2585323"/>
          </a:xfrm>
          <a:prstGeom prst="rect">
            <a:avLst/>
          </a:prstGeom>
          <a:noFill/>
        </p:spPr>
        <p:txBody>
          <a:bodyPr wrap="square" rtlCol="0">
            <a:spAutoFit/>
          </a:bodyPr>
          <a:lstStyle/>
          <a:p>
            <a:pPr marL="742950" lvl="1" indent="-285750" algn="just">
              <a:buFont typeface="Arial" panose="020B0604020202020204" pitchFamily="34" charset="0"/>
              <a:buChar char="•"/>
            </a:pPr>
            <a:r>
              <a:rPr lang="vi-VN" dirty="0"/>
              <a:t>Về hình thức: Thương mại điện tử là hoạt động giao dịch mua bán hoàn toàn</a:t>
            </a:r>
            <a:r>
              <a:rPr lang="en-GB" dirty="0">
                <a:latin typeface="UTM HelvetIns" panose="02040603050506020204" pitchFamily="18" charset="0"/>
              </a:rPr>
              <a:t> </a:t>
            </a:r>
            <a:r>
              <a:rPr lang="vi-VN" dirty="0"/>
              <a:t>dựa trên nền tảng trực tuyến</a:t>
            </a:r>
            <a:endParaRPr lang="en-GB" dirty="0">
              <a:latin typeface="UTM HelvetIns" panose="02040603050506020204" pitchFamily="18" charset="0"/>
            </a:endParaRPr>
          </a:p>
          <a:p>
            <a:pPr marL="742950" lvl="1" indent="-285750" algn="just">
              <a:buFont typeface="Arial" panose="020B0604020202020204" pitchFamily="34" charset="0"/>
              <a:buChar char="•"/>
            </a:pPr>
            <a:endParaRPr lang="en-GB" dirty="0">
              <a:latin typeface="UTM HelvetIns" panose="02040603050506020204" pitchFamily="18" charset="0"/>
            </a:endParaRPr>
          </a:p>
          <a:p>
            <a:pPr marL="742950" lvl="1" indent="-285750" algn="just">
              <a:buFont typeface="Arial" panose="020B0604020202020204" pitchFamily="34" charset="0"/>
              <a:buChar char="•"/>
            </a:pPr>
            <a:r>
              <a:rPr lang="vi-VN" dirty="0"/>
              <a:t>Về chủ thể: Thương mại điện tử sẽ bao gồm 3 chủ thế chính là: Người mua,người bán và đơn vị trung gian là cơ quan cung cấp mạng internet và cơ quan chứng</a:t>
            </a:r>
            <a:r>
              <a:rPr lang="en-GB" dirty="0">
                <a:latin typeface="UTM HelvetIns" panose="02040603050506020204" pitchFamily="18" charset="0"/>
              </a:rPr>
              <a:t> </a:t>
            </a:r>
            <a:r>
              <a:rPr lang="vi-VN" dirty="0"/>
              <a:t>thực</a:t>
            </a:r>
            <a:endParaRPr lang="en-GB" dirty="0">
              <a:latin typeface="UTM HelvetIns" panose="02040603050506020204" pitchFamily="18" charset="0"/>
            </a:endParaRPr>
          </a:p>
          <a:p>
            <a:pPr marL="742950" lvl="1" indent="-285750" algn="just">
              <a:buFont typeface="Arial" panose="020B0604020202020204" pitchFamily="34" charset="0"/>
              <a:buChar char="•"/>
            </a:pPr>
            <a:endParaRPr lang="en-GB" dirty="0">
              <a:latin typeface="UTM HelvetIns" panose="02040603050506020204" pitchFamily="18" charset="0"/>
            </a:endParaRPr>
          </a:p>
          <a:p>
            <a:pPr marL="742950" lvl="1" indent="-285750" algn="just">
              <a:buFont typeface="Arial" panose="020B0604020202020204" pitchFamily="34" charset="0"/>
              <a:buChar char="•"/>
            </a:pPr>
            <a:r>
              <a:rPr lang="vi-VN" dirty="0"/>
              <a:t>Về phạm vi hoạt động: Trên toàn cầu, không có biên giới trong giao dịch thương mại</a:t>
            </a:r>
            <a:endParaRPr lang="en-GB" dirty="0">
              <a:latin typeface="UTM HelvetIns" panose="02040603050506020204" pitchFamily="18" charset="0"/>
            </a:endParaRPr>
          </a:p>
        </p:txBody>
      </p:sp>
      <p:pic>
        <p:nvPicPr>
          <p:cNvPr id="2050" name="Picture 2" descr="Content marketing là gì? 33 Ví dụ content marketing xuất sắc">
            <a:extLst>
              <a:ext uri="{FF2B5EF4-FFF2-40B4-BE49-F238E27FC236}">
                <a16:creationId xmlns:a16="http://schemas.microsoft.com/office/drawing/2014/main" id="{245E495D-B855-9638-C35D-C7038FED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9972" y="22098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43E4274-B2BA-94F4-990F-05144F56CA8A}"/>
              </a:ext>
            </a:extLst>
          </p:cNvPr>
          <p:cNvSpPr txBox="1"/>
          <p:nvPr/>
        </p:nvSpPr>
        <p:spPr>
          <a:xfrm>
            <a:off x="736157" y="424389"/>
            <a:ext cx="7397749"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I.a.</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Tổng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quan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về</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thương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mại</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điện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tử</a:t>
            </a:r>
            <a:endParaRPr lang="vi-VN" sz="2600" dirty="0">
              <a:solidFill>
                <a:srgbClr val="357A5B"/>
              </a:solidFill>
              <a:latin typeface="UTM HelvetIns" panose="02040603050506020204" pitchFamily="18"/>
            </a:endParaRPr>
          </a:p>
        </p:txBody>
      </p:sp>
    </p:spTree>
    <p:extLst>
      <p:ext uri="{BB962C8B-B14F-4D97-AF65-F5344CB8AC3E}">
        <p14:creationId xmlns:p14="http://schemas.microsoft.com/office/powerpoint/2010/main" val="180725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3" name="TextBox 2">
            <a:extLst>
              <a:ext uri="{FF2B5EF4-FFF2-40B4-BE49-F238E27FC236}">
                <a16:creationId xmlns:a16="http://schemas.microsoft.com/office/drawing/2014/main" id="{F4830A50-5AB2-54CE-B24C-D5805284CCE8}"/>
              </a:ext>
            </a:extLst>
          </p:cNvPr>
          <p:cNvSpPr txBox="1"/>
          <p:nvPr/>
        </p:nvSpPr>
        <p:spPr>
          <a:xfrm>
            <a:off x="736157" y="1701209"/>
            <a:ext cx="6568410" cy="400110"/>
          </a:xfrm>
          <a:prstGeom prst="rect">
            <a:avLst/>
          </a:prstGeom>
          <a:noFill/>
        </p:spPr>
        <p:txBody>
          <a:bodyPr wrap="square" rtlCol="0">
            <a:spAutoFit/>
          </a:bodyPr>
          <a:lstStyle/>
          <a:p>
            <a:r>
              <a:rPr lang="vi-VN" sz="2000" b="1" dirty="0"/>
              <a:t> </a:t>
            </a:r>
            <a:r>
              <a:rPr lang="en-GB" sz="2000" b="1" dirty="0"/>
              <a:t>3. </a:t>
            </a:r>
            <a:r>
              <a:rPr lang="vi-VN" sz="2000" b="1" dirty="0"/>
              <a:t>Lịch sử hình thành thương mại điện tử</a:t>
            </a:r>
            <a:endParaRPr lang="en-GB" sz="2000" b="1" dirty="0"/>
          </a:p>
        </p:txBody>
      </p:sp>
      <p:grpSp>
        <p:nvGrpSpPr>
          <p:cNvPr id="37" name="Group 36">
            <a:extLst>
              <a:ext uri="{FF2B5EF4-FFF2-40B4-BE49-F238E27FC236}">
                <a16:creationId xmlns:a16="http://schemas.microsoft.com/office/drawing/2014/main" id="{5EF739C9-F93B-2D0A-38E9-1B6609811819}"/>
              </a:ext>
            </a:extLst>
          </p:cNvPr>
          <p:cNvGrpSpPr/>
          <p:nvPr/>
        </p:nvGrpSpPr>
        <p:grpSpPr>
          <a:xfrm>
            <a:off x="1051668" y="3190645"/>
            <a:ext cx="9217522" cy="1346268"/>
            <a:chOff x="340796" y="3254130"/>
            <a:chExt cx="6164254" cy="900322"/>
          </a:xfrm>
        </p:grpSpPr>
        <p:sp>
          <p:nvSpPr>
            <p:cNvPr id="12" name="Arrow: Right 11">
              <a:extLst>
                <a:ext uri="{FF2B5EF4-FFF2-40B4-BE49-F238E27FC236}">
                  <a16:creationId xmlns:a16="http://schemas.microsoft.com/office/drawing/2014/main" id="{CDDA2ECC-87A7-E4B6-CC6F-989B460AFD6B}"/>
                </a:ext>
              </a:extLst>
            </p:cNvPr>
            <p:cNvSpPr/>
            <p:nvPr/>
          </p:nvSpPr>
          <p:spPr>
            <a:xfrm>
              <a:off x="781050" y="3602311"/>
              <a:ext cx="5724000" cy="225411"/>
            </a:xfrm>
            <a:prstGeom prst="rightArrow">
              <a:avLst/>
            </a:prstGeom>
            <a:solidFill>
              <a:srgbClr val="60A2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5C82B675-F37D-64BC-2AEE-A04CE7C999DA}"/>
                </a:ext>
              </a:extLst>
            </p:cNvPr>
            <p:cNvGrpSpPr/>
            <p:nvPr/>
          </p:nvGrpSpPr>
          <p:grpSpPr>
            <a:xfrm>
              <a:off x="340796" y="3255689"/>
              <a:ext cx="926857" cy="516763"/>
              <a:chOff x="340796" y="3255689"/>
              <a:chExt cx="926857" cy="516763"/>
            </a:xfrm>
          </p:grpSpPr>
          <p:sp>
            <p:nvSpPr>
              <p:cNvPr id="13" name="Oval 12">
                <a:extLst>
                  <a:ext uri="{FF2B5EF4-FFF2-40B4-BE49-F238E27FC236}">
                    <a16:creationId xmlns:a16="http://schemas.microsoft.com/office/drawing/2014/main" id="{E21ECA87-5FC7-17C2-9310-BF13F9E316C3}"/>
                  </a:ext>
                </a:extLst>
              </p:cNvPr>
              <p:cNvSpPr/>
              <p:nvPr/>
            </p:nvSpPr>
            <p:spPr>
              <a:xfrm>
                <a:off x="736157" y="3636316"/>
                <a:ext cx="136136" cy="136136"/>
              </a:xfrm>
              <a:prstGeom prst="ellipse">
                <a:avLst/>
              </a:prstGeom>
              <a:solidFill>
                <a:srgbClr val="CCF6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AA5353A-4264-A7C9-F082-A9A902B1A90F}"/>
                  </a:ext>
                </a:extLst>
              </p:cNvPr>
              <p:cNvSpPr txBox="1"/>
              <p:nvPr/>
            </p:nvSpPr>
            <p:spPr>
              <a:xfrm>
                <a:off x="340796" y="3255689"/>
                <a:ext cx="926857" cy="307777"/>
              </a:xfrm>
              <a:prstGeom prst="rect">
                <a:avLst/>
              </a:prstGeom>
              <a:noFill/>
            </p:spPr>
            <p:txBody>
              <a:bodyPr wrap="none" rtlCol="0">
                <a:spAutoFit/>
              </a:bodyPr>
              <a:lstStyle/>
              <a:p>
                <a:r>
                  <a:rPr lang="en-GB" sz="1400" dirty="0" err="1">
                    <a:latin typeface="UTM HelvetIns" panose="02040603050506020204" pitchFamily="18" charset="0"/>
                  </a:rPr>
                  <a:t>Năm</a:t>
                </a:r>
                <a:r>
                  <a:rPr lang="en-GB" sz="1400" dirty="0">
                    <a:latin typeface="UTM HelvetIns" panose="02040603050506020204" pitchFamily="18" charset="0"/>
                  </a:rPr>
                  <a:t> 1979</a:t>
                </a:r>
              </a:p>
            </p:txBody>
          </p:sp>
        </p:grpSp>
        <p:grpSp>
          <p:nvGrpSpPr>
            <p:cNvPr id="20" name="Group 19">
              <a:extLst>
                <a:ext uri="{FF2B5EF4-FFF2-40B4-BE49-F238E27FC236}">
                  <a16:creationId xmlns:a16="http://schemas.microsoft.com/office/drawing/2014/main" id="{DDAA6117-EC22-A538-16B4-32B55A2AAB4B}"/>
                </a:ext>
              </a:extLst>
            </p:cNvPr>
            <p:cNvGrpSpPr/>
            <p:nvPr/>
          </p:nvGrpSpPr>
          <p:grpSpPr>
            <a:xfrm>
              <a:off x="984860" y="3623527"/>
              <a:ext cx="926857" cy="511972"/>
              <a:chOff x="984860" y="3623527"/>
              <a:chExt cx="926857" cy="511972"/>
            </a:xfrm>
          </p:grpSpPr>
          <p:sp>
            <p:nvSpPr>
              <p:cNvPr id="17" name="Oval 16">
                <a:extLst>
                  <a:ext uri="{FF2B5EF4-FFF2-40B4-BE49-F238E27FC236}">
                    <a16:creationId xmlns:a16="http://schemas.microsoft.com/office/drawing/2014/main" id="{9D2B8759-F013-9C39-C704-E5F27F3AA58D}"/>
                  </a:ext>
                </a:extLst>
              </p:cNvPr>
              <p:cNvSpPr/>
              <p:nvPr/>
            </p:nvSpPr>
            <p:spPr>
              <a:xfrm>
                <a:off x="1355887" y="3623527"/>
                <a:ext cx="136136" cy="136136"/>
              </a:xfrm>
              <a:prstGeom prst="ellipse">
                <a:avLst/>
              </a:prstGeom>
              <a:solidFill>
                <a:srgbClr val="CCF6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76B4384-2E81-6715-5420-8987B2AB9A16}"/>
                  </a:ext>
                </a:extLst>
              </p:cNvPr>
              <p:cNvSpPr txBox="1"/>
              <p:nvPr/>
            </p:nvSpPr>
            <p:spPr>
              <a:xfrm>
                <a:off x="984860" y="3827722"/>
                <a:ext cx="926857" cy="307777"/>
              </a:xfrm>
              <a:prstGeom prst="rect">
                <a:avLst/>
              </a:prstGeom>
              <a:noFill/>
            </p:spPr>
            <p:txBody>
              <a:bodyPr wrap="none" rtlCol="0">
                <a:spAutoFit/>
              </a:bodyPr>
              <a:lstStyle/>
              <a:p>
                <a:r>
                  <a:rPr lang="en-GB" sz="1400" dirty="0" err="1">
                    <a:latin typeface="UTM HelvetIns" panose="02040603050506020204" pitchFamily="18" charset="0"/>
                  </a:rPr>
                  <a:t>Năm</a:t>
                </a:r>
                <a:r>
                  <a:rPr lang="en-GB" sz="1400" dirty="0">
                    <a:latin typeface="UTM HelvetIns" panose="02040603050506020204" pitchFamily="18" charset="0"/>
                  </a:rPr>
                  <a:t> 1994</a:t>
                </a:r>
              </a:p>
            </p:txBody>
          </p:sp>
        </p:grpSp>
        <p:grpSp>
          <p:nvGrpSpPr>
            <p:cNvPr id="21" name="Group 20">
              <a:extLst>
                <a:ext uri="{FF2B5EF4-FFF2-40B4-BE49-F238E27FC236}">
                  <a16:creationId xmlns:a16="http://schemas.microsoft.com/office/drawing/2014/main" id="{3E2347DF-7C9C-D95A-CA41-74504EEE4438}"/>
                </a:ext>
              </a:extLst>
            </p:cNvPr>
            <p:cNvGrpSpPr/>
            <p:nvPr/>
          </p:nvGrpSpPr>
          <p:grpSpPr>
            <a:xfrm>
              <a:off x="1842490" y="3254130"/>
              <a:ext cx="926857" cy="516763"/>
              <a:chOff x="340796" y="3255689"/>
              <a:chExt cx="926857" cy="516763"/>
            </a:xfrm>
          </p:grpSpPr>
          <p:sp>
            <p:nvSpPr>
              <p:cNvPr id="22" name="Oval 21">
                <a:extLst>
                  <a:ext uri="{FF2B5EF4-FFF2-40B4-BE49-F238E27FC236}">
                    <a16:creationId xmlns:a16="http://schemas.microsoft.com/office/drawing/2014/main" id="{E8A7E9AA-3021-D8DF-BEF1-E8B311EF2DE4}"/>
                  </a:ext>
                </a:extLst>
              </p:cNvPr>
              <p:cNvSpPr/>
              <p:nvPr/>
            </p:nvSpPr>
            <p:spPr>
              <a:xfrm>
                <a:off x="736157" y="3636316"/>
                <a:ext cx="136136" cy="136136"/>
              </a:xfrm>
              <a:prstGeom prst="ellipse">
                <a:avLst/>
              </a:prstGeom>
              <a:solidFill>
                <a:srgbClr val="CCF6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651D6B8F-0720-0609-66A4-DFB6D3A6BD05}"/>
                  </a:ext>
                </a:extLst>
              </p:cNvPr>
              <p:cNvSpPr txBox="1"/>
              <p:nvPr/>
            </p:nvSpPr>
            <p:spPr>
              <a:xfrm>
                <a:off x="340796" y="3255689"/>
                <a:ext cx="926857" cy="307777"/>
              </a:xfrm>
              <a:prstGeom prst="rect">
                <a:avLst/>
              </a:prstGeom>
              <a:noFill/>
            </p:spPr>
            <p:txBody>
              <a:bodyPr wrap="none" rtlCol="0">
                <a:spAutoFit/>
              </a:bodyPr>
              <a:lstStyle/>
              <a:p>
                <a:r>
                  <a:rPr lang="en-GB" sz="1400" dirty="0" err="1">
                    <a:latin typeface="UTM HelvetIns" panose="02040603050506020204" pitchFamily="18" charset="0"/>
                  </a:rPr>
                  <a:t>Năm</a:t>
                </a:r>
                <a:r>
                  <a:rPr lang="en-GB" sz="1400" dirty="0">
                    <a:latin typeface="UTM HelvetIns" panose="02040603050506020204" pitchFamily="18" charset="0"/>
                  </a:rPr>
                  <a:t> 1990</a:t>
                </a:r>
              </a:p>
            </p:txBody>
          </p:sp>
        </p:grpSp>
        <p:grpSp>
          <p:nvGrpSpPr>
            <p:cNvPr id="24" name="Group 23">
              <a:extLst>
                <a:ext uri="{FF2B5EF4-FFF2-40B4-BE49-F238E27FC236}">
                  <a16:creationId xmlns:a16="http://schemas.microsoft.com/office/drawing/2014/main" id="{0D9A4584-66A4-6FCC-DB90-6811F17602C7}"/>
                </a:ext>
              </a:extLst>
            </p:cNvPr>
            <p:cNvGrpSpPr/>
            <p:nvPr/>
          </p:nvGrpSpPr>
          <p:grpSpPr>
            <a:xfrm>
              <a:off x="2639642" y="3264166"/>
              <a:ext cx="926857" cy="516763"/>
              <a:chOff x="340796" y="3255689"/>
              <a:chExt cx="926857" cy="516763"/>
            </a:xfrm>
          </p:grpSpPr>
          <p:sp>
            <p:nvSpPr>
              <p:cNvPr id="25" name="Oval 24">
                <a:extLst>
                  <a:ext uri="{FF2B5EF4-FFF2-40B4-BE49-F238E27FC236}">
                    <a16:creationId xmlns:a16="http://schemas.microsoft.com/office/drawing/2014/main" id="{276FFFC1-0184-58DC-17EA-B8F7D00426CC}"/>
                  </a:ext>
                </a:extLst>
              </p:cNvPr>
              <p:cNvSpPr/>
              <p:nvPr/>
            </p:nvSpPr>
            <p:spPr>
              <a:xfrm>
                <a:off x="736157" y="3636316"/>
                <a:ext cx="136136" cy="136136"/>
              </a:xfrm>
              <a:prstGeom prst="ellipse">
                <a:avLst/>
              </a:prstGeom>
              <a:solidFill>
                <a:srgbClr val="CCF6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A3252103-1B73-27B8-BEB7-2B1B6FF5FCB7}"/>
                  </a:ext>
                </a:extLst>
              </p:cNvPr>
              <p:cNvSpPr txBox="1"/>
              <p:nvPr/>
            </p:nvSpPr>
            <p:spPr>
              <a:xfrm>
                <a:off x="340796" y="3255689"/>
                <a:ext cx="926857" cy="307777"/>
              </a:xfrm>
              <a:prstGeom prst="rect">
                <a:avLst/>
              </a:prstGeom>
              <a:noFill/>
            </p:spPr>
            <p:txBody>
              <a:bodyPr wrap="none" rtlCol="0">
                <a:spAutoFit/>
              </a:bodyPr>
              <a:lstStyle/>
              <a:p>
                <a:r>
                  <a:rPr lang="en-GB" sz="1400" dirty="0" err="1">
                    <a:latin typeface="UTM HelvetIns" panose="02040603050506020204" pitchFamily="18" charset="0"/>
                  </a:rPr>
                  <a:t>Năm</a:t>
                </a:r>
                <a:r>
                  <a:rPr lang="en-GB" sz="1400" dirty="0">
                    <a:latin typeface="UTM HelvetIns" panose="02040603050506020204" pitchFamily="18" charset="0"/>
                  </a:rPr>
                  <a:t> 2000</a:t>
                </a:r>
              </a:p>
            </p:txBody>
          </p:sp>
        </p:grpSp>
        <p:grpSp>
          <p:nvGrpSpPr>
            <p:cNvPr id="27" name="Group 26">
              <a:extLst>
                <a:ext uri="{FF2B5EF4-FFF2-40B4-BE49-F238E27FC236}">
                  <a16:creationId xmlns:a16="http://schemas.microsoft.com/office/drawing/2014/main" id="{395D1013-76C1-30B9-811E-D8AB9823143D}"/>
                </a:ext>
              </a:extLst>
            </p:cNvPr>
            <p:cNvGrpSpPr/>
            <p:nvPr/>
          </p:nvGrpSpPr>
          <p:grpSpPr>
            <a:xfrm>
              <a:off x="3285764" y="3634757"/>
              <a:ext cx="926857" cy="511972"/>
              <a:chOff x="984860" y="3623527"/>
              <a:chExt cx="926857" cy="511972"/>
            </a:xfrm>
          </p:grpSpPr>
          <p:sp>
            <p:nvSpPr>
              <p:cNvPr id="28" name="Oval 27">
                <a:extLst>
                  <a:ext uri="{FF2B5EF4-FFF2-40B4-BE49-F238E27FC236}">
                    <a16:creationId xmlns:a16="http://schemas.microsoft.com/office/drawing/2014/main" id="{72311A1C-D1BE-63C0-E47F-4316191FAB59}"/>
                  </a:ext>
                </a:extLst>
              </p:cNvPr>
              <p:cNvSpPr/>
              <p:nvPr/>
            </p:nvSpPr>
            <p:spPr>
              <a:xfrm>
                <a:off x="1355887" y="3623527"/>
                <a:ext cx="136136" cy="136136"/>
              </a:xfrm>
              <a:prstGeom prst="ellipse">
                <a:avLst/>
              </a:prstGeom>
              <a:solidFill>
                <a:srgbClr val="CCF6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1454A004-ECC3-0B38-B909-4DCB78D0773C}"/>
                  </a:ext>
                </a:extLst>
              </p:cNvPr>
              <p:cNvSpPr txBox="1"/>
              <p:nvPr/>
            </p:nvSpPr>
            <p:spPr>
              <a:xfrm>
                <a:off x="984860" y="3827722"/>
                <a:ext cx="926857" cy="307777"/>
              </a:xfrm>
              <a:prstGeom prst="rect">
                <a:avLst/>
              </a:prstGeom>
              <a:noFill/>
            </p:spPr>
            <p:txBody>
              <a:bodyPr wrap="none" rtlCol="0">
                <a:spAutoFit/>
              </a:bodyPr>
              <a:lstStyle/>
              <a:p>
                <a:r>
                  <a:rPr lang="en-GB" sz="1400" dirty="0" err="1">
                    <a:latin typeface="UTM HelvetIns" panose="02040603050506020204" pitchFamily="18" charset="0"/>
                  </a:rPr>
                  <a:t>Năm</a:t>
                </a:r>
                <a:r>
                  <a:rPr lang="en-GB" sz="1400" dirty="0">
                    <a:latin typeface="UTM HelvetIns" panose="02040603050506020204" pitchFamily="18" charset="0"/>
                  </a:rPr>
                  <a:t> 2008</a:t>
                </a:r>
              </a:p>
            </p:txBody>
          </p:sp>
        </p:grpSp>
        <p:grpSp>
          <p:nvGrpSpPr>
            <p:cNvPr id="31" name="Group 30">
              <a:extLst>
                <a:ext uri="{FF2B5EF4-FFF2-40B4-BE49-F238E27FC236}">
                  <a16:creationId xmlns:a16="http://schemas.microsoft.com/office/drawing/2014/main" id="{ECFDA7BF-960D-2747-71A9-DD078644A1E7}"/>
                </a:ext>
              </a:extLst>
            </p:cNvPr>
            <p:cNvGrpSpPr/>
            <p:nvPr/>
          </p:nvGrpSpPr>
          <p:grpSpPr>
            <a:xfrm>
              <a:off x="4172299" y="3642480"/>
              <a:ext cx="926857" cy="511972"/>
              <a:chOff x="984860" y="3623527"/>
              <a:chExt cx="926857" cy="511972"/>
            </a:xfrm>
          </p:grpSpPr>
          <p:sp>
            <p:nvSpPr>
              <p:cNvPr id="32" name="Oval 31">
                <a:extLst>
                  <a:ext uri="{FF2B5EF4-FFF2-40B4-BE49-F238E27FC236}">
                    <a16:creationId xmlns:a16="http://schemas.microsoft.com/office/drawing/2014/main" id="{18C69806-0644-62EE-277B-ED5CA58740F1}"/>
                  </a:ext>
                </a:extLst>
              </p:cNvPr>
              <p:cNvSpPr/>
              <p:nvPr/>
            </p:nvSpPr>
            <p:spPr>
              <a:xfrm>
                <a:off x="1355887" y="3623527"/>
                <a:ext cx="136136" cy="136136"/>
              </a:xfrm>
              <a:prstGeom prst="ellipse">
                <a:avLst/>
              </a:prstGeom>
              <a:solidFill>
                <a:srgbClr val="CCF6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F88E0479-7445-4250-E2EF-1E054AC8AF9F}"/>
                  </a:ext>
                </a:extLst>
              </p:cNvPr>
              <p:cNvSpPr txBox="1"/>
              <p:nvPr/>
            </p:nvSpPr>
            <p:spPr>
              <a:xfrm>
                <a:off x="984860" y="3827722"/>
                <a:ext cx="926857" cy="307777"/>
              </a:xfrm>
              <a:prstGeom prst="rect">
                <a:avLst/>
              </a:prstGeom>
              <a:noFill/>
            </p:spPr>
            <p:txBody>
              <a:bodyPr wrap="none" rtlCol="0">
                <a:spAutoFit/>
              </a:bodyPr>
              <a:lstStyle/>
              <a:p>
                <a:r>
                  <a:rPr lang="en-GB" sz="1400" dirty="0" err="1">
                    <a:latin typeface="UTM HelvetIns" panose="02040603050506020204" pitchFamily="18" charset="0"/>
                  </a:rPr>
                  <a:t>Năm</a:t>
                </a:r>
                <a:r>
                  <a:rPr lang="en-GB" sz="1400" dirty="0">
                    <a:latin typeface="UTM HelvetIns" panose="02040603050506020204" pitchFamily="18" charset="0"/>
                  </a:rPr>
                  <a:t> 2014</a:t>
                </a:r>
              </a:p>
            </p:txBody>
          </p:sp>
        </p:grpSp>
        <p:grpSp>
          <p:nvGrpSpPr>
            <p:cNvPr id="34" name="Group 33">
              <a:extLst>
                <a:ext uri="{FF2B5EF4-FFF2-40B4-BE49-F238E27FC236}">
                  <a16:creationId xmlns:a16="http://schemas.microsoft.com/office/drawing/2014/main" id="{856766AA-47E7-3DA5-8086-1831AEE570DC}"/>
                </a:ext>
              </a:extLst>
            </p:cNvPr>
            <p:cNvGrpSpPr/>
            <p:nvPr/>
          </p:nvGrpSpPr>
          <p:grpSpPr>
            <a:xfrm>
              <a:off x="4961663" y="3264166"/>
              <a:ext cx="926857" cy="516763"/>
              <a:chOff x="340796" y="3255689"/>
              <a:chExt cx="926857" cy="516763"/>
            </a:xfrm>
          </p:grpSpPr>
          <p:sp>
            <p:nvSpPr>
              <p:cNvPr id="35" name="Oval 34">
                <a:extLst>
                  <a:ext uri="{FF2B5EF4-FFF2-40B4-BE49-F238E27FC236}">
                    <a16:creationId xmlns:a16="http://schemas.microsoft.com/office/drawing/2014/main" id="{68E95F53-0630-9B02-480A-3CFEA7ADCA1D}"/>
                  </a:ext>
                </a:extLst>
              </p:cNvPr>
              <p:cNvSpPr/>
              <p:nvPr/>
            </p:nvSpPr>
            <p:spPr>
              <a:xfrm>
                <a:off x="736157" y="3636316"/>
                <a:ext cx="136136" cy="136136"/>
              </a:xfrm>
              <a:prstGeom prst="ellipse">
                <a:avLst/>
              </a:prstGeom>
              <a:solidFill>
                <a:srgbClr val="CCF6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C885AC89-0207-437F-2AE4-4B8F1D77EBFD}"/>
                  </a:ext>
                </a:extLst>
              </p:cNvPr>
              <p:cNvSpPr txBox="1"/>
              <p:nvPr/>
            </p:nvSpPr>
            <p:spPr>
              <a:xfrm>
                <a:off x="340796" y="3255689"/>
                <a:ext cx="926857" cy="307777"/>
              </a:xfrm>
              <a:prstGeom prst="rect">
                <a:avLst/>
              </a:prstGeom>
              <a:noFill/>
            </p:spPr>
            <p:txBody>
              <a:bodyPr wrap="none" rtlCol="0">
                <a:spAutoFit/>
              </a:bodyPr>
              <a:lstStyle/>
              <a:p>
                <a:r>
                  <a:rPr lang="en-GB" sz="1400" dirty="0" err="1">
                    <a:latin typeface="UTM HelvetIns" panose="02040603050506020204" pitchFamily="18" charset="0"/>
                  </a:rPr>
                  <a:t>Năm</a:t>
                </a:r>
                <a:r>
                  <a:rPr lang="en-GB" sz="1400" dirty="0">
                    <a:latin typeface="UTM HelvetIns" panose="02040603050506020204" pitchFamily="18" charset="0"/>
                  </a:rPr>
                  <a:t> 2021</a:t>
                </a:r>
              </a:p>
            </p:txBody>
          </p:sp>
        </p:grpSp>
      </p:grpSp>
      <p:sp>
        <p:nvSpPr>
          <p:cNvPr id="11" name="TextBox 10">
            <a:extLst>
              <a:ext uri="{FF2B5EF4-FFF2-40B4-BE49-F238E27FC236}">
                <a16:creationId xmlns:a16="http://schemas.microsoft.com/office/drawing/2014/main" id="{8998B710-6952-C7F8-8814-74A5500370DC}"/>
              </a:ext>
            </a:extLst>
          </p:cNvPr>
          <p:cNvSpPr txBox="1"/>
          <p:nvPr/>
        </p:nvSpPr>
        <p:spPr>
          <a:xfrm>
            <a:off x="736157" y="424389"/>
            <a:ext cx="7397749"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I.a.</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Tổng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quan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về</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thương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mại</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điện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tử</a:t>
            </a:r>
            <a:endParaRPr lang="vi-VN" sz="2600" dirty="0">
              <a:solidFill>
                <a:srgbClr val="357A5B"/>
              </a:solidFill>
              <a:latin typeface="UTM HelvetIns" panose="02040603050506020204" pitchFamily="18"/>
            </a:endParaRPr>
          </a:p>
        </p:txBody>
      </p:sp>
    </p:spTree>
    <p:extLst>
      <p:ext uri="{BB962C8B-B14F-4D97-AF65-F5344CB8AC3E}">
        <p14:creationId xmlns:p14="http://schemas.microsoft.com/office/powerpoint/2010/main" val="205346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3" name="TextBox 2">
            <a:extLst>
              <a:ext uri="{FF2B5EF4-FFF2-40B4-BE49-F238E27FC236}">
                <a16:creationId xmlns:a16="http://schemas.microsoft.com/office/drawing/2014/main" id="{F4830A50-5AB2-54CE-B24C-D5805284CCE8}"/>
              </a:ext>
            </a:extLst>
          </p:cNvPr>
          <p:cNvSpPr txBox="1"/>
          <p:nvPr/>
        </p:nvSpPr>
        <p:spPr>
          <a:xfrm>
            <a:off x="781050" y="1701209"/>
            <a:ext cx="6568410" cy="400110"/>
          </a:xfrm>
          <a:prstGeom prst="rect">
            <a:avLst/>
          </a:prstGeom>
          <a:noFill/>
        </p:spPr>
        <p:txBody>
          <a:bodyPr wrap="square" rtlCol="0">
            <a:spAutoFit/>
          </a:bodyPr>
          <a:lstStyle/>
          <a:p>
            <a:r>
              <a:rPr lang="en-GB" sz="2000" b="1" dirty="0"/>
              <a:t>4. </a:t>
            </a:r>
            <a:r>
              <a:rPr lang="vi-VN" sz="2000" b="1" dirty="0"/>
              <a:t>Các đặc trưng của thương mại điện tử</a:t>
            </a:r>
            <a:endParaRPr lang="en-GB" sz="2000" b="1" dirty="0">
              <a:latin typeface="UTM HelvetIns" panose="02040603050506020204" pitchFamily="18" charset="0"/>
            </a:endParaRPr>
          </a:p>
        </p:txBody>
      </p:sp>
      <p:sp>
        <p:nvSpPr>
          <p:cNvPr id="10" name="TextBox 9">
            <a:extLst>
              <a:ext uri="{FF2B5EF4-FFF2-40B4-BE49-F238E27FC236}">
                <a16:creationId xmlns:a16="http://schemas.microsoft.com/office/drawing/2014/main" id="{AB8039DC-5F70-E512-7A7D-9CF52E3291C4}"/>
              </a:ext>
            </a:extLst>
          </p:cNvPr>
          <p:cNvSpPr txBox="1"/>
          <p:nvPr/>
        </p:nvSpPr>
        <p:spPr>
          <a:xfrm>
            <a:off x="781050" y="2405828"/>
            <a:ext cx="6696001" cy="3693319"/>
          </a:xfrm>
          <a:prstGeom prst="rect">
            <a:avLst/>
          </a:prstGeom>
          <a:noFill/>
        </p:spPr>
        <p:txBody>
          <a:bodyPr wrap="square" rtlCol="0">
            <a:spAutoFit/>
          </a:bodyPr>
          <a:lstStyle/>
          <a:p>
            <a:pPr marL="742950" lvl="1" indent="-285750" algn="just">
              <a:buFont typeface="Arial" panose="020B0604020202020204" pitchFamily="34" charset="0"/>
              <a:buChar char="•"/>
            </a:pPr>
            <a:r>
              <a:rPr lang="vi-VN" dirty="0"/>
              <a:t>Đặc trưng của thương mại điện tử hướng tới mô hình kinh doanh online dựa</a:t>
            </a:r>
            <a:r>
              <a:rPr lang="en-GB" dirty="0"/>
              <a:t> </a:t>
            </a:r>
            <a:r>
              <a:rPr lang="vi-VN" dirty="0"/>
              <a:t>trên việc cung cấp mạng lưới thông tin và quy trình mua bán tự động. Tức là người</a:t>
            </a:r>
            <a:r>
              <a:rPr lang="en-GB" dirty="0"/>
              <a:t> </a:t>
            </a:r>
            <a:r>
              <a:rPr lang="vi-VN" dirty="0"/>
              <a:t>mua và người bán không cần phải biết nhau từ trước để đảm bảo uy tín khi giao dịch</a:t>
            </a:r>
            <a:endParaRPr lang="en-GB" dirty="0"/>
          </a:p>
          <a:p>
            <a:pPr marL="742950" lvl="1" indent="-285750" algn="just">
              <a:buFont typeface="Arial" panose="020B0604020202020204" pitchFamily="34" charset="0"/>
              <a:buChar char="•"/>
            </a:pPr>
            <a:endParaRPr lang="en-GB" dirty="0">
              <a:latin typeface="UTM HelvetIns" panose="02040603050506020204" pitchFamily="18" charset="0"/>
            </a:endParaRPr>
          </a:p>
          <a:p>
            <a:pPr marL="742950" lvl="1" indent="-285750" algn="just">
              <a:buFont typeface="Arial" panose="020B0604020202020204" pitchFamily="34" charset="0"/>
              <a:buChar char="•"/>
            </a:pPr>
            <a:r>
              <a:rPr lang="vi-VN" dirty="0"/>
              <a:t>Do bản chất của thương mại điện tử là công cụ mua bán online nên doanh</a:t>
            </a:r>
            <a:r>
              <a:rPr lang="en-GB" dirty="0"/>
              <a:t> </a:t>
            </a:r>
            <a:r>
              <a:rPr lang="vi-VN" dirty="0"/>
              <a:t>nghiệp có thể kinh doanh ở phạm vi không giới hạn.</a:t>
            </a:r>
            <a:endParaRPr lang="en-GB" dirty="0"/>
          </a:p>
          <a:p>
            <a:pPr marL="742950" lvl="1" indent="-285750" algn="just">
              <a:buFont typeface="Arial" panose="020B0604020202020204" pitchFamily="34" charset="0"/>
              <a:buChar char="•"/>
            </a:pPr>
            <a:endParaRPr lang="en-GB" dirty="0">
              <a:latin typeface="UTM HelvetIns" panose="02040603050506020204" pitchFamily="18" charset="0"/>
            </a:endParaRPr>
          </a:p>
          <a:p>
            <a:pPr marL="742950" lvl="1" indent="-285750" algn="just">
              <a:buFont typeface="Arial" panose="020B0604020202020204" pitchFamily="34" charset="0"/>
              <a:buChar char="•"/>
            </a:pPr>
            <a:r>
              <a:rPr lang="vi-VN" dirty="0"/>
              <a:t>Thương mại điện tử sẽ có 3 chủ thể tham gia, thậm chí là 4 trong trường hợp</a:t>
            </a:r>
            <a:r>
              <a:rPr lang="en-GB" dirty="0"/>
              <a:t> </a:t>
            </a:r>
            <a:r>
              <a:rPr lang="vi-VN" dirty="0"/>
              <a:t>cần sự hỗ trợ của đơn vị vận chuyển hàng hóa</a:t>
            </a:r>
            <a:endParaRPr lang="en-GB" dirty="0">
              <a:latin typeface="UTM HelvetIns" panose="02040603050506020204" pitchFamily="18" charset="0"/>
            </a:endParaRPr>
          </a:p>
        </p:txBody>
      </p:sp>
      <p:pic>
        <p:nvPicPr>
          <p:cNvPr id="2050" name="Picture 2" descr="Content marketing là gì? 33 Ví dụ content marketing xuất sắc">
            <a:extLst>
              <a:ext uri="{FF2B5EF4-FFF2-40B4-BE49-F238E27FC236}">
                <a16:creationId xmlns:a16="http://schemas.microsoft.com/office/drawing/2014/main" id="{245E495D-B855-9638-C35D-C7038FED2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9340" y="284775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C7ADDE8-0E9A-9BCA-6FBF-48C144F5DEBD}"/>
              </a:ext>
            </a:extLst>
          </p:cNvPr>
          <p:cNvSpPr txBox="1"/>
          <p:nvPr/>
        </p:nvSpPr>
        <p:spPr>
          <a:xfrm>
            <a:off x="736157" y="424389"/>
            <a:ext cx="7397749"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I.a.</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Tổng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quan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về</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thương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mại</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điện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tử</a:t>
            </a:r>
            <a:endParaRPr lang="vi-VN" sz="2600" dirty="0">
              <a:solidFill>
                <a:srgbClr val="357A5B"/>
              </a:solidFill>
              <a:latin typeface="UTM HelvetIns" panose="02040603050506020204" pitchFamily="18"/>
            </a:endParaRPr>
          </a:p>
        </p:txBody>
      </p:sp>
    </p:spTree>
    <p:extLst>
      <p:ext uri="{BB962C8B-B14F-4D97-AF65-F5344CB8AC3E}">
        <p14:creationId xmlns:p14="http://schemas.microsoft.com/office/powerpoint/2010/main" val="48224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3" name="TextBox 2">
            <a:extLst>
              <a:ext uri="{FF2B5EF4-FFF2-40B4-BE49-F238E27FC236}">
                <a16:creationId xmlns:a16="http://schemas.microsoft.com/office/drawing/2014/main" id="{F4830A50-5AB2-54CE-B24C-D5805284CCE8}"/>
              </a:ext>
            </a:extLst>
          </p:cNvPr>
          <p:cNvSpPr txBox="1"/>
          <p:nvPr/>
        </p:nvSpPr>
        <p:spPr>
          <a:xfrm>
            <a:off x="781050" y="1701209"/>
            <a:ext cx="6568410" cy="400110"/>
          </a:xfrm>
          <a:prstGeom prst="rect">
            <a:avLst/>
          </a:prstGeom>
          <a:noFill/>
        </p:spPr>
        <p:txBody>
          <a:bodyPr wrap="square" rtlCol="0">
            <a:spAutoFit/>
          </a:bodyPr>
          <a:lstStyle/>
          <a:p>
            <a:r>
              <a:rPr lang="en-GB" sz="2000" b="1" dirty="0"/>
              <a:t>5. </a:t>
            </a:r>
            <a:r>
              <a:rPr lang="en-GB" sz="2000" b="1" dirty="0" err="1"/>
              <a:t>Phân</a:t>
            </a:r>
            <a:r>
              <a:rPr lang="en-GB" sz="2000" b="1" dirty="0"/>
              <a:t> </a:t>
            </a:r>
            <a:r>
              <a:rPr lang="en-GB" sz="2000" b="1" dirty="0" err="1"/>
              <a:t>loại</a:t>
            </a:r>
            <a:r>
              <a:rPr lang="en-GB" sz="2000" b="1" dirty="0"/>
              <a:t> </a:t>
            </a:r>
            <a:r>
              <a:rPr lang="en-GB" sz="2000" b="1" dirty="0" err="1"/>
              <a:t>thương</a:t>
            </a:r>
            <a:r>
              <a:rPr lang="en-GB" sz="2000" b="1" dirty="0"/>
              <a:t> </a:t>
            </a:r>
            <a:r>
              <a:rPr lang="en-GB" sz="2000" b="1" dirty="0" err="1"/>
              <a:t>mại</a:t>
            </a:r>
            <a:r>
              <a:rPr lang="en-GB" sz="2000" b="1" dirty="0"/>
              <a:t> </a:t>
            </a:r>
            <a:r>
              <a:rPr lang="en-GB" sz="2000" b="1" dirty="0" err="1"/>
              <a:t>điện</a:t>
            </a:r>
            <a:r>
              <a:rPr lang="en-GB" sz="2000" b="1" dirty="0"/>
              <a:t> </a:t>
            </a:r>
            <a:r>
              <a:rPr lang="en-GB" sz="2000" b="1" dirty="0" err="1"/>
              <a:t>tử</a:t>
            </a:r>
            <a:endParaRPr lang="en-GB" sz="2000" b="1" dirty="0">
              <a:latin typeface="UTM HelvetIns" panose="02040603050506020204" pitchFamily="18" charset="0"/>
            </a:endParaRPr>
          </a:p>
        </p:txBody>
      </p:sp>
      <p:sp>
        <p:nvSpPr>
          <p:cNvPr id="10" name="TextBox 9">
            <a:extLst>
              <a:ext uri="{FF2B5EF4-FFF2-40B4-BE49-F238E27FC236}">
                <a16:creationId xmlns:a16="http://schemas.microsoft.com/office/drawing/2014/main" id="{AB8039DC-5F70-E512-7A7D-9CF52E3291C4}"/>
              </a:ext>
            </a:extLst>
          </p:cNvPr>
          <p:cNvSpPr txBox="1"/>
          <p:nvPr/>
        </p:nvSpPr>
        <p:spPr>
          <a:xfrm>
            <a:off x="736158" y="2264098"/>
            <a:ext cx="6696001" cy="3330399"/>
          </a:xfrm>
          <a:prstGeom prst="rect">
            <a:avLst/>
          </a:prstGeom>
          <a:noFill/>
        </p:spPr>
        <p:txBody>
          <a:bodyPr wrap="square" rtlCol="0">
            <a:spAutoFit/>
          </a:bodyPr>
          <a:lstStyle>
            <a:defPPr>
              <a:defRPr lang="en-US"/>
            </a:defPPr>
            <a:lvl2pPr marL="742950" lvl="1" indent="-285750" algn="just">
              <a:buFont typeface="Arial" panose="020B0604020202020204" pitchFamily="34" charset="0"/>
              <a:buChar char="•"/>
              <a:defRPr i="1"/>
            </a:lvl2pPr>
          </a:lstStyle>
          <a:p>
            <a:pPr lvl="1">
              <a:lnSpc>
                <a:spcPct val="200000"/>
              </a:lnSpc>
            </a:pPr>
            <a:r>
              <a:rPr lang="vi-VN" dirty="0"/>
              <a:t>Doanh nghiệp với Doanh nghiệp (B2B)</a:t>
            </a:r>
            <a:endParaRPr lang="en-GB" dirty="0"/>
          </a:p>
          <a:p>
            <a:pPr lvl="1">
              <a:lnSpc>
                <a:spcPct val="200000"/>
              </a:lnSpc>
            </a:pPr>
            <a:r>
              <a:rPr lang="vi-VN" dirty="0"/>
              <a:t>Doanh nghiệp với Khách hàng (B2C)</a:t>
            </a:r>
            <a:endParaRPr lang="en-GB" dirty="0"/>
          </a:p>
          <a:p>
            <a:pPr lvl="1">
              <a:lnSpc>
                <a:spcPct val="200000"/>
              </a:lnSpc>
            </a:pPr>
            <a:r>
              <a:rPr lang="vi-VN" dirty="0"/>
              <a:t>Khách hàng với Khách hàng (C2C</a:t>
            </a:r>
            <a:r>
              <a:rPr lang="en-GB" dirty="0"/>
              <a:t>) </a:t>
            </a:r>
          </a:p>
          <a:p>
            <a:pPr lvl="1">
              <a:lnSpc>
                <a:spcPct val="200000"/>
              </a:lnSpc>
            </a:pPr>
            <a:r>
              <a:rPr lang="en-GB" dirty="0" err="1">
                <a:latin typeface="Arial (Body)"/>
              </a:rPr>
              <a:t>Khách</a:t>
            </a:r>
            <a:r>
              <a:rPr lang="en-GB" dirty="0">
                <a:latin typeface="Arial (Body)"/>
              </a:rPr>
              <a:t> </a:t>
            </a:r>
            <a:r>
              <a:rPr lang="en-GB" dirty="0" err="1">
                <a:latin typeface="Arial (Body)"/>
              </a:rPr>
              <a:t>hàng</a:t>
            </a:r>
            <a:r>
              <a:rPr lang="en-GB" dirty="0">
                <a:latin typeface="Arial (Body)"/>
              </a:rPr>
              <a:t> </a:t>
            </a:r>
            <a:r>
              <a:rPr lang="en-GB" dirty="0" err="1">
                <a:latin typeface="Arial (Body)"/>
              </a:rPr>
              <a:t>với</a:t>
            </a:r>
            <a:r>
              <a:rPr lang="en-GB" dirty="0">
                <a:latin typeface="Arial (Body)"/>
              </a:rPr>
              <a:t> </a:t>
            </a:r>
            <a:r>
              <a:rPr lang="en-GB" dirty="0" err="1">
                <a:latin typeface="Arial (Body)"/>
              </a:rPr>
              <a:t>Doanh</a:t>
            </a:r>
            <a:r>
              <a:rPr lang="en-GB" dirty="0">
                <a:latin typeface="Arial (Body)"/>
              </a:rPr>
              <a:t> </a:t>
            </a:r>
            <a:r>
              <a:rPr lang="en-GB" dirty="0" err="1">
                <a:latin typeface="Arial (Body)"/>
              </a:rPr>
              <a:t>nghiệp</a:t>
            </a:r>
            <a:r>
              <a:rPr lang="en-GB" dirty="0">
                <a:latin typeface="Arial (Body)"/>
              </a:rPr>
              <a:t>(C2B)</a:t>
            </a:r>
          </a:p>
          <a:p>
            <a:pPr lvl="1">
              <a:lnSpc>
                <a:spcPct val="200000"/>
              </a:lnSpc>
            </a:pPr>
            <a:r>
              <a:rPr lang="en-GB" dirty="0" err="1">
                <a:latin typeface="Arial (Body)"/>
              </a:rPr>
              <a:t>Doanh</a:t>
            </a:r>
            <a:r>
              <a:rPr lang="en-GB" dirty="0">
                <a:latin typeface="Arial (Body)"/>
              </a:rPr>
              <a:t> </a:t>
            </a:r>
            <a:r>
              <a:rPr lang="en-GB" dirty="0" err="1">
                <a:latin typeface="Arial (Body)"/>
              </a:rPr>
              <a:t>nghiệp</a:t>
            </a:r>
            <a:r>
              <a:rPr lang="en-GB" dirty="0">
                <a:latin typeface="Arial (Body)"/>
              </a:rPr>
              <a:t> </a:t>
            </a:r>
            <a:r>
              <a:rPr lang="en-GB" dirty="0" err="1">
                <a:latin typeface="Arial (Body)"/>
              </a:rPr>
              <a:t>với</a:t>
            </a:r>
            <a:r>
              <a:rPr lang="en-GB" dirty="0">
                <a:latin typeface="Arial (Body)"/>
              </a:rPr>
              <a:t> </a:t>
            </a:r>
            <a:r>
              <a:rPr lang="en-GB" dirty="0" err="1">
                <a:latin typeface="Arial (Body)"/>
              </a:rPr>
              <a:t>chính</a:t>
            </a:r>
            <a:r>
              <a:rPr lang="en-GB" dirty="0">
                <a:latin typeface="Arial (Body)"/>
              </a:rPr>
              <a:t> </a:t>
            </a:r>
            <a:r>
              <a:rPr lang="en-GB" dirty="0" err="1">
                <a:latin typeface="Arial (Body)"/>
              </a:rPr>
              <a:t>phủ</a:t>
            </a:r>
            <a:r>
              <a:rPr lang="en-GB" dirty="0">
                <a:latin typeface="Arial (Body)"/>
              </a:rPr>
              <a:t> (B2A)</a:t>
            </a:r>
          </a:p>
          <a:p>
            <a:pPr lvl="1">
              <a:lnSpc>
                <a:spcPct val="200000"/>
              </a:lnSpc>
            </a:pPr>
            <a:r>
              <a:rPr lang="en-GB" dirty="0" err="1">
                <a:latin typeface="Arial (Body)"/>
              </a:rPr>
              <a:t>Khách</a:t>
            </a:r>
            <a:r>
              <a:rPr lang="en-GB" dirty="0">
                <a:latin typeface="Arial (Body)"/>
              </a:rPr>
              <a:t> </a:t>
            </a:r>
            <a:r>
              <a:rPr lang="en-GB" dirty="0" err="1">
                <a:latin typeface="Arial (Body)"/>
              </a:rPr>
              <a:t>hàng</a:t>
            </a:r>
            <a:r>
              <a:rPr lang="en-GB" dirty="0">
                <a:latin typeface="Arial (Body)"/>
              </a:rPr>
              <a:t> </a:t>
            </a:r>
            <a:r>
              <a:rPr lang="en-GB" dirty="0" err="1">
                <a:latin typeface="Arial (Body)"/>
              </a:rPr>
              <a:t>với</a:t>
            </a:r>
            <a:r>
              <a:rPr lang="en-GB" dirty="0">
                <a:latin typeface="Arial (Body)"/>
              </a:rPr>
              <a:t> </a:t>
            </a:r>
            <a:r>
              <a:rPr lang="en-GB" dirty="0" err="1">
                <a:latin typeface="Arial (Body)"/>
              </a:rPr>
              <a:t>Chính</a:t>
            </a:r>
            <a:r>
              <a:rPr lang="en-GB" dirty="0">
                <a:latin typeface="Arial (Body)"/>
              </a:rPr>
              <a:t> </a:t>
            </a:r>
            <a:r>
              <a:rPr lang="en-GB" dirty="0" err="1">
                <a:latin typeface="Arial (Body)"/>
              </a:rPr>
              <a:t>phủ</a:t>
            </a:r>
            <a:r>
              <a:rPr lang="en-GB" dirty="0">
                <a:latin typeface="Arial (Body)"/>
              </a:rPr>
              <a:t> (C2A)</a:t>
            </a:r>
          </a:p>
        </p:txBody>
      </p:sp>
      <p:pic>
        <p:nvPicPr>
          <p:cNvPr id="3074" name="Picture 2" descr="SEO – Search Engine Optimization | EQVN Digital Marketing">
            <a:extLst>
              <a:ext uri="{FF2B5EF4-FFF2-40B4-BE49-F238E27FC236}">
                <a16:creationId xmlns:a16="http://schemas.microsoft.com/office/drawing/2014/main" id="{9E532A5D-280B-549C-B923-332B37F72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745" y="2101319"/>
            <a:ext cx="3990752" cy="39907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15E5E2-C9E9-50F0-2FD0-51744F0E9CCB}"/>
              </a:ext>
            </a:extLst>
          </p:cNvPr>
          <p:cNvSpPr txBox="1"/>
          <p:nvPr/>
        </p:nvSpPr>
        <p:spPr>
          <a:xfrm>
            <a:off x="736157" y="424389"/>
            <a:ext cx="7397749"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I.a.</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Tổng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quan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về</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thương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mại</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điện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tử</a:t>
            </a:r>
            <a:endParaRPr lang="vi-VN" sz="2600" dirty="0">
              <a:solidFill>
                <a:srgbClr val="357A5B"/>
              </a:solidFill>
              <a:latin typeface="UTM HelvetIns" panose="02040603050506020204" pitchFamily="18"/>
            </a:endParaRPr>
          </a:p>
        </p:txBody>
      </p:sp>
    </p:spTree>
    <p:extLst>
      <p:ext uri="{BB962C8B-B14F-4D97-AF65-F5344CB8AC3E}">
        <p14:creationId xmlns:p14="http://schemas.microsoft.com/office/powerpoint/2010/main" val="4179753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E77D2-010F-4B3B-941A-72229B3FDDAD}"/>
              </a:ext>
            </a:extLst>
          </p:cNvPr>
          <p:cNvGrpSpPr/>
          <p:nvPr/>
        </p:nvGrpSpPr>
        <p:grpSpPr>
          <a:xfrm>
            <a:off x="781050" y="1123070"/>
            <a:ext cx="10629900" cy="45719"/>
            <a:chOff x="400889" y="1463039"/>
            <a:chExt cx="8588806" cy="46979"/>
          </a:xfrm>
        </p:grpSpPr>
        <p:sp>
          <p:nvSpPr>
            <p:cNvPr id="5" name="Rectangle: Rounded Corners 4">
              <a:extLst>
                <a:ext uri="{FF2B5EF4-FFF2-40B4-BE49-F238E27FC236}">
                  <a16:creationId xmlns:a16="http://schemas.microsoft.com/office/drawing/2014/main" id="{A8ACD6FA-194D-4353-BDFB-0E9DD44CE9AA}"/>
                </a:ext>
              </a:extLst>
            </p:cNvPr>
            <p:cNvSpPr/>
            <p:nvPr/>
          </p:nvSpPr>
          <p:spPr>
            <a:xfrm>
              <a:off x="400889" y="1463039"/>
              <a:ext cx="437312" cy="46979"/>
            </a:xfrm>
            <a:prstGeom prst="roundRect">
              <a:avLst>
                <a:gd name="adj" fmla="val 50000"/>
              </a:avLst>
            </a:prstGeom>
            <a:solidFill>
              <a:srgbClr val="357A5B"/>
            </a:solidFill>
            <a:ln>
              <a:solidFill>
                <a:srgbClr val="357A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CF62C"/>
                </a:solidFill>
                <a:highlight>
                  <a:srgbClr val="D68438"/>
                </a:highlight>
              </a:endParaRPr>
            </a:p>
          </p:txBody>
        </p:sp>
        <p:sp>
          <p:nvSpPr>
            <p:cNvPr id="6" name="Rectangle: Rounded Corners 5">
              <a:extLst>
                <a:ext uri="{FF2B5EF4-FFF2-40B4-BE49-F238E27FC236}">
                  <a16:creationId xmlns:a16="http://schemas.microsoft.com/office/drawing/2014/main" id="{4541AB2C-EF4E-493C-8087-F3F0C639A871}"/>
                </a:ext>
              </a:extLst>
            </p:cNvPr>
            <p:cNvSpPr/>
            <p:nvPr/>
          </p:nvSpPr>
          <p:spPr>
            <a:xfrm>
              <a:off x="877140" y="1463039"/>
              <a:ext cx="437312" cy="46979"/>
            </a:xfrm>
            <a:prstGeom prst="roundRect">
              <a:avLst>
                <a:gd name="adj" fmla="val 50000"/>
              </a:avLst>
            </a:prstGeom>
            <a:solidFill>
              <a:srgbClr val="60A261"/>
            </a:solidFill>
            <a:ln>
              <a:solidFill>
                <a:srgbClr val="60A2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7" name="Rectangle: Rounded Corners 6">
              <a:extLst>
                <a:ext uri="{FF2B5EF4-FFF2-40B4-BE49-F238E27FC236}">
                  <a16:creationId xmlns:a16="http://schemas.microsoft.com/office/drawing/2014/main" id="{D7E00A17-8833-4565-9EA3-7C6A99B3F64E}"/>
                </a:ext>
              </a:extLst>
            </p:cNvPr>
            <p:cNvSpPr/>
            <p:nvPr/>
          </p:nvSpPr>
          <p:spPr>
            <a:xfrm>
              <a:off x="1353391" y="1463039"/>
              <a:ext cx="955472" cy="46979"/>
            </a:xfrm>
            <a:prstGeom prst="roundRect">
              <a:avLst>
                <a:gd name="adj" fmla="val 50000"/>
              </a:avLst>
            </a:prstGeom>
            <a:solidFill>
              <a:srgbClr val="98C74E"/>
            </a:solidFill>
            <a:ln>
              <a:solidFill>
                <a:srgbClr val="98C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sp>
          <p:nvSpPr>
            <p:cNvPr id="8" name="Rectangle: Rounded Corners 7">
              <a:extLst>
                <a:ext uri="{FF2B5EF4-FFF2-40B4-BE49-F238E27FC236}">
                  <a16:creationId xmlns:a16="http://schemas.microsoft.com/office/drawing/2014/main" id="{79C9A095-2D12-4019-A3FC-8B64E2DCC68E}"/>
                </a:ext>
              </a:extLst>
            </p:cNvPr>
            <p:cNvSpPr/>
            <p:nvPr/>
          </p:nvSpPr>
          <p:spPr>
            <a:xfrm>
              <a:off x="2347801" y="1463039"/>
              <a:ext cx="6641894" cy="46979"/>
            </a:xfrm>
            <a:prstGeom prst="roundRect">
              <a:avLst>
                <a:gd name="adj" fmla="val 50000"/>
              </a:avLst>
            </a:prstGeom>
            <a:solidFill>
              <a:srgbClr val="CCF62C"/>
            </a:solidFill>
            <a:ln>
              <a:solidFill>
                <a:srgbClr val="CCF6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D68438"/>
                </a:highlight>
              </a:endParaRPr>
            </a:p>
          </p:txBody>
        </p:sp>
      </p:grpSp>
      <p:sp>
        <p:nvSpPr>
          <p:cNvPr id="3" name="TextBox 2">
            <a:extLst>
              <a:ext uri="{FF2B5EF4-FFF2-40B4-BE49-F238E27FC236}">
                <a16:creationId xmlns:a16="http://schemas.microsoft.com/office/drawing/2014/main" id="{F4830A50-5AB2-54CE-B24C-D5805284CCE8}"/>
              </a:ext>
            </a:extLst>
          </p:cNvPr>
          <p:cNvSpPr txBox="1"/>
          <p:nvPr/>
        </p:nvSpPr>
        <p:spPr>
          <a:xfrm>
            <a:off x="635148" y="1354137"/>
            <a:ext cx="6568410" cy="400110"/>
          </a:xfrm>
          <a:prstGeom prst="rect">
            <a:avLst/>
          </a:prstGeom>
          <a:noFill/>
        </p:spPr>
        <p:txBody>
          <a:bodyPr wrap="square" rtlCol="0">
            <a:spAutoFit/>
          </a:bodyPr>
          <a:lstStyle/>
          <a:p>
            <a:r>
              <a:rPr lang="en-GB" sz="2000" b="1" dirty="0"/>
              <a:t>6. Thanh </a:t>
            </a:r>
            <a:r>
              <a:rPr lang="en-GB" sz="2000" b="1" dirty="0" err="1"/>
              <a:t>toán</a:t>
            </a:r>
            <a:r>
              <a:rPr lang="en-GB" sz="2000" b="1" dirty="0"/>
              <a:t> </a:t>
            </a:r>
            <a:r>
              <a:rPr lang="en-GB" sz="2000" b="1" dirty="0" err="1"/>
              <a:t>điện</a:t>
            </a:r>
            <a:r>
              <a:rPr lang="en-GB" sz="2000" b="1" dirty="0"/>
              <a:t> </a:t>
            </a:r>
            <a:r>
              <a:rPr lang="en-GB" sz="2000" b="1" dirty="0" err="1"/>
              <a:t>tử</a:t>
            </a:r>
            <a:r>
              <a:rPr lang="en-GB" sz="2000" b="1" dirty="0"/>
              <a:t> </a:t>
            </a:r>
            <a:r>
              <a:rPr lang="en-GB" sz="2000" b="1" dirty="0" err="1"/>
              <a:t>là</a:t>
            </a:r>
            <a:r>
              <a:rPr lang="en-GB" sz="2000" b="1" dirty="0"/>
              <a:t> </a:t>
            </a:r>
            <a:r>
              <a:rPr lang="en-GB" sz="2000" b="1" dirty="0" err="1"/>
              <a:t>gì</a:t>
            </a:r>
            <a:r>
              <a:rPr lang="en-GB" sz="2000" b="1" dirty="0"/>
              <a:t>?</a:t>
            </a:r>
          </a:p>
        </p:txBody>
      </p:sp>
      <p:sp>
        <p:nvSpPr>
          <p:cNvPr id="10" name="TextBox 9">
            <a:extLst>
              <a:ext uri="{FF2B5EF4-FFF2-40B4-BE49-F238E27FC236}">
                <a16:creationId xmlns:a16="http://schemas.microsoft.com/office/drawing/2014/main" id="{AB8039DC-5F70-E512-7A7D-9CF52E3291C4}"/>
              </a:ext>
            </a:extLst>
          </p:cNvPr>
          <p:cNvSpPr txBox="1"/>
          <p:nvPr/>
        </p:nvSpPr>
        <p:spPr>
          <a:xfrm>
            <a:off x="635148" y="1754247"/>
            <a:ext cx="6366391" cy="4196020"/>
          </a:xfrm>
          <a:prstGeom prst="rect">
            <a:avLst/>
          </a:prstGeom>
          <a:noFill/>
        </p:spPr>
        <p:txBody>
          <a:bodyPr wrap="square" rtlCol="0">
            <a:spAutoFit/>
          </a:bodyPr>
          <a:lstStyle>
            <a:defPPr>
              <a:defRPr lang="en-US"/>
            </a:defPPr>
            <a:lvl2pPr marL="742950" lvl="1" indent="-285750" algn="just">
              <a:buFont typeface="Arial" panose="020B0604020202020204" pitchFamily="34" charset="0"/>
              <a:buChar char="•"/>
              <a:defRPr i="1"/>
            </a:lvl2pPr>
          </a:lstStyle>
          <a:p>
            <a:pPr lvl="1">
              <a:lnSpc>
                <a:spcPct val="150000"/>
              </a:lnSpc>
            </a:pPr>
            <a:r>
              <a:rPr lang="vi-VN" i="0" dirty="0"/>
              <a:t>Thanh toán điện tử hay còn có được gọi là thanh toán trực tuyến, là mô hình</a:t>
            </a:r>
            <a:r>
              <a:rPr lang="en-GB" i="0" dirty="0"/>
              <a:t> </a:t>
            </a:r>
            <a:r>
              <a:rPr lang="vi-VN" i="0" dirty="0"/>
              <a:t>giao dịch không dùng tiền mặt đang trở thành xu hướng trong những năm gần đây. </a:t>
            </a:r>
            <a:endParaRPr lang="en-GB" i="0" dirty="0"/>
          </a:p>
          <a:p>
            <a:pPr lvl="1">
              <a:lnSpc>
                <a:spcPct val="150000"/>
              </a:lnSpc>
            </a:pPr>
            <a:r>
              <a:rPr lang="en-GB" i="0" dirty="0" err="1">
                <a:latin typeface="Arial (Body)"/>
              </a:rPr>
              <a:t>Các</a:t>
            </a:r>
            <a:r>
              <a:rPr lang="en-GB" i="0" dirty="0">
                <a:latin typeface="Arial (Body)"/>
              </a:rPr>
              <a:t> </a:t>
            </a:r>
            <a:r>
              <a:rPr lang="en-GB" i="0" dirty="0" err="1">
                <a:latin typeface="Arial (Body)"/>
              </a:rPr>
              <a:t>hình</a:t>
            </a:r>
            <a:r>
              <a:rPr lang="en-GB" i="0" dirty="0">
                <a:latin typeface="Arial (Body)"/>
              </a:rPr>
              <a:t> </a:t>
            </a:r>
            <a:r>
              <a:rPr lang="en-GB" i="0" dirty="0" err="1">
                <a:latin typeface="Arial (Body)"/>
              </a:rPr>
              <a:t>thức</a:t>
            </a:r>
            <a:r>
              <a:rPr lang="en-GB" i="0" dirty="0">
                <a:latin typeface="Arial (Body)"/>
              </a:rPr>
              <a:t> </a:t>
            </a:r>
            <a:r>
              <a:rPr lang="en-GB" i="0" dirty="0" err="1">
                <a:latin typeface="Arial (Body)"/>
              </a:rPr>
              <a:t>thanh</a:t>
            </a:r>
            <a:r>
              <a:rPr lang="en-GB" i="0" dirty="0">
                <a:latin typeface="Arial (Body)"/>
              </a:rPr>
              <a:t> </a:t>
            </a:r>
            <a:r>
              <a:rPr lang="en-GB" i="0" dirty="0" err="1">
                <a:latin typeface="Arial (Body)"/>
              </a:rPr>
              <a:t>toán</a:t>
            </a:r>
            <a:r>
              <a:rPr lang="en-GB" i="0" dirty="0">
                <a:latin typeface="Arial (Body)"/>
              </a:rPr>
              <a:t> </a:t>
            </a:r>
            <a:r>
              <a:rPr lang="en-GB" i="0" dirty="0" err="1">
                <a:latin typeface="Arial (Body)"/>
              </a:rPr>
              <a:t>điện</a:t>
            </a:r>
            <a:r>
              <a:rPr lang="en-GB" i="0" dirty="0">
                <a:latin typeface="Arial (Body)"/>
              </a:rPr>
              <a:t> </a:t>
            </a:r>
            <a:r>
              <a:rPr lang="en-GB" i="0" dirty="0" err="1">
                <a:latin typeface="Arial (Body)"/>
              </a:rPr>
              <a:t>tử</a:t>
            </a:r>
            <a:r>
              <a:rPr lang="en-GB" i="0" dirty="0">
                <a:latin typeface="Arial (Body)"/>
              </a:rPr>
              <a:t> </a:t>
            </a:r>
            <a:r>
              <a:rPr lang="en-GB" i="0" dirty="0" err="1">
                <a:latin typeface="Arial (Body)"/>
              </a:rPr>
              <a:t>hiện</a:t>
            </a:r>
            <a:r>
              <a:rPr lang="en-GB" i="0" dirty="0">
                <a:latin typeface="Arial (Body)"/>
              </a:rPr>
              <a:t> nay:</a:t>
            </a:r>
          </a:p>
          <a:p>
            <a:pPr lvl="2">
              <a:lnSpc>
                <a:spcPct val="150000"/>
              </a:lnSpc>
            </a:pPr>
            <a:r>
              <a:rPr lang="en-GB" i="0" dirty="0">
                <a:latin typeface="Arial (Body)"/>
              </a:rPr>
              <a:t>- Thanh </a:t>
            </a:r>
            <a:r>
              <a:rPr lang="en-GB" i="0" dirty="0" err="1">
                <a:latin typeface="Arial (Body)"/>
              </a:rPr>
              <a:t>toán</a:t>
            </a:r>
            <a:r>
              <a:rPr lang="en-GB" i="0" dirty="0">
                <a:latin typeface="Arial (Body)"/>
              </a:rPr>
              <a:t> </a:t>
            </a:r>
            <a:r>
              <a:rPr lang="en-GB" i="0" dirty="0" err="1">
                <a:latin typeface="Arial (Body)"/>
              </a:rPr>
              <a:t>bằng</a:t>
            </a:r>
            <a:r>
              <a:rPr lang="en-GB" i="0" dirty="0">
                <a:latin typeface="Arial (Body)"/>
              </a:rPr>
              <a:t> </a:t>
            </a:r>
            <a:r>
              <a:rPr lang="en-GB" i="0" dirty="0" err="1">
                <a:latin typeface="Arial (Body)"/>
              </a:rPr>
              <a:t>thẻ</a:t>
            </a:r>
            <a:r>
              <a:rPr lang="en-GB" i="0" dirty="0">
                <a:latin typeface="Arial (Body)"/>
              </a:rPr>
              <a:t>.</a:t>
            </a:r>
          </a:p>
          <a:p>
            <a:pPr lvl="2">
              <a:lnSpc>
                <a:spcPct val="150000"/>
              </a:lnSpc>
            </a:pPr>
            <a:r>
              <a:rPr lang="en-GB" i="0" dirty="0">
                <a:latin typeface="Arial (Body)"/>
              </a:rPr>
              <a:t>- Thanh </a:t>
            </a:r>
            <a:r>
              <a:rPr lang="en-GB" i="0" dirty="0" err="1">
                <a:latin typeface="Arial (Body)"/>
              </a:rPr>
              <a:t>toán</a:t>
            </a:r>
            <a:r>
              <a:rPr lang="en-GB" i="0" dirty="0">
                <a:latin typeface="Arial (Body)"/>
              </a:rPr>
              <a:t> </a:t>
            </a:r>
            <a:r>
              <a:rPr lang="en-GB" i="0" dirty="0" err="1">
                <a:latin typeface="Arial (Body)"/>
              </a:rPr>
              <a:t>bằng</a:t>
            </a:r>
            <a:r>
              <a:rPr lang="en-GB" i="0" dirty="0">
                <a:latin typeface="Arial (Body)"/>
              </a:rPr>
              <a:t> </a:t>
            </a:r>
            <a:r>
              <a:rPr lang="en-GB" i="0" dirty="0" err="1">
                <a:latin typeface="Arial (Body)"/>
              </a:rPr>
              <a:t>séc</a:t>
            </a:r>
            <a:r>
              <a:rPr lang="en-GB" i="0" dirty="0">
                <a:latin typeface="Arial (Body)"/>
              </a:rPr>
              <a:t> </a:t>
            </a:r>
            <a:r>
              <a:rPr lang="en-GB" i="0" dirty="0" err="1">
                <a:latin typeface="Arial (Body)"/>
              </a:rPr>
              <a:t>trực</a:t>
            </a:r>
            <a:r>
              <a:rPr lang="en-GB" i="0" dirty="0">
                <a:latin typeface="Arial (Body)"/>
              </a:rPr>
              <a:t> </a:t>
            </a:r>
            <a:r>
              <a:rPr lang="en-GB" i="0" dirty="0" err="1">
                <a:latin typeface="Arial (Body)"/>
              </a:rPr>
              <a:t>tuyến</a:t>
            </a:r>
            <a:r>
              <a:rPr lang="en-GB" i="0" dirty="0">
                <a:latin typeface="Arial (Body)"/>
              </a:rPr>
              <a:t>.</a:t>
            </a:r>
          </a:p>
          <a:p>
            <a:pPr lvl="2">
              <a:lnSpc>
                <a:spcPct val="150000"/>
              </a:lnSpc>
            </a:pPr>
            <a:r>
              <a:rPr lang="en-GB" i="0" dirty="0">
                <a:latin typeface="Arial (Body)"/>
              </a:rPr>
              <a:t>- Thanh </a:t>
            </a:r>
            <a:r>
              <a:rPr lang="en-GB" i="0" dirty="0" err="1">
                <a:latin typeface="Arial (Body)"/>
              </a:rPr>
              <a:t>toán</a:t>
            </a:r>
            <a:r>
              <a:rPr lang="en-GB" i="0" dirty="0">
                <a:latin typeface="Arial (Body)"/>
              </a:rPr>
              <a:t> </a:t>
            </a:r>
            <a:r>
              <a:rPr lang="en-GB" i="0" dirty="0" err="1">
                <a:latin typeface="Arial (Body)"/>
              </a:rPr>
              <a:t>bằng</a:t>
            </a:r>
            <a:r>
              <a:rPr lang="en-GB" i="0" dirty="0">
                <a:latin typeface="Arial (Body)"/>
              </a:rPr>
              <a:t> </a:t>
            </a:r>
            <a:r>
              <a:rPr lang="en-GB" i="0" dirty="0" err="1">
                <a:latin typeface="Arial (Body)"/>
              </a:rPr>
              <a:t>ví</a:t>
            </a:r>
            <a:r>
              <a:rPr lang="en-GB" i="0" dirty="0">
                <a:latin typeface="Arial (Body)"/>
              </a:rPr>
              <a:t> </a:t>
            </a:r>
            <a:r>
              <a:rPr lang="en-GB" i="0" dirty="0" err="1">
                <a:latin typeface="Arial (Body)"/>
              </a:rPr>
              <a:t>điện</a:t>
            </a:r>
            <a:r>
              <a:rPr lang="en-GB" i="0" dirty="0">
                <a:latin typeface="Arial (Body)"/>
              </a:rPr>
              <a:t> </a:t>
            </a:r>
            <a:r>
              <a:rPr lang="en-GB" i="0" dirty="0" err="1">
                <a:latin typeface="Arial (Body)"/>
              </a:rPr>
              <a:t>tử</a:t>
            </a:r>
            <a:endParaRPr lang="en-GB" i="0" dirty="0">
              <a:latin typeface="Arial (Body)"/>
            </a:endParaRPr>
          </a:p>
          <a:p>
            <a:pPr lvl="2">
              <a:lnSpc>
                <a:spcPct val="150000"/>
              </a:lnSpc>
            </a:pPr>
            <a:r>
              <a:rPr lang="en-GB" i="0" dirty="0">
                <a:latin typeface="Arial (Body)"/>
              </a:rPr>
              <a:t>- Thanh </a:t>
            </a:r>
            <a:r>
              <a:rPr lang="en-GB" i="0" dirty="0" err="1">
                <a:latin typeface="Arial (Body)"/>
              </a:rPr>
              <a:t>toán</a:t>
            </a:r>
            <a:r>
              <a:rPr lang="en-GB" i="0" dirty="0">
                <a:latin typeface="Arial (Body)"/>
              </a:rPr>
              <a:t> qua </a:t>
            </a:r>
            <a:r>
              <a:rPr lang="en-GB" i="0" dirty="0" err="1">
                <a:latin typeface="Arial (Body)"/>
              </a:rPr>
              <a:t>điện</a:t>
            </a:r>
            <a:r>
              <a:rPr lang="en-GB" i="0" dirty="0">
                <a:latin typeface="Arial (Body)"/>
              </a:rPr>
              <a:t> </a:t>
            </a:r>
            <a:r>
              <a:rPr lang="en-GB" i="0" dirty="0" err="1">
                <a:latin typeface="Arial (Body)"/>
              </a:rPr>
              <a:t>thoại</a:t>
            </a:r>
            <a:r>
              <a:rPr lang="en-GB" i="0" dirty="0">
                <a:latin typeface="Arial (Body)"/>
              </a:rPr>
              <a:t> di </a:t>
            </a:r>
            <a:r>
              <a:rPr lang="en-GB" i="0" dirty="0" err="1">
                <a:latin typeface="Arial (Body)"/>
              </a:rPr>
              <a:t>động</a:t>
            </a:r>
            <a:r>
              <a:rPr lang="en-GB" i="0" dirty="0">
                <a:latin typeface="Arial (Body)"/>
              </a:rPr>
              <a:t>.</a:t>
            </a:r>
          </a:p>
          <a:p>
            <a:pPr lvl="2">
              <a:lnSpc>
                <a:spcPct val="150000"/>
              </a:lnSpc>
            </a:pPr>
            <a:r>
              <a:rPr lang="en-GB" i="0" dirty="0">
                <a:latin typeface="Arial (Body)"/>
              </a:rPr>
              <a:t>- Thanh </a:t>
            </a:r>
            <a:r>
              <a:rPr lang="en-GB" i="0" dirty="0" err="1">
                <a:latin typeface="Arial (Body)"/>
              </a:rPr>
              <a:t>toán</a:t>
            </a:r>
            <a:r>
              <a:rPr lang="en-GB" i="0" dirty="0">
                <a:latin typeface="Arial (Body)"/>
              </a:rPr>
              <a:t> qua </a:t>
            </a:r>
            <a:r>
              <a:rPr lang="en-GB" i="0" dirty="0" err="1">
                <a:latin typeface="Arial (Body)"/>
              </a:rPr>
              <a:t>chuyển</a:t>
            </a:r>
            <a:r>
              <a:rPr lang="en-GB" i="0" dirty="0">
                <a:latin typeface="Arial (Body)"/>
              </a:rPr>
              <a:t> </a:t>
            </a:r>
            <a:r>
              <a:rPr lang="en-GB" i="0" dirty="0" err="1">
                <a:latin typeface="Arial (Body)"/>
              </a:rPr>
              <a:t>khoản</a:t>
            </a:r>
            <a:r>
              <a:rPr lang="en-GB" i="0" dirty="0">
                <a:latin typeface="Arial (Body)"/>
              </a:rPr>
              <a:t> </a:t>
            </a:r>
            <a:r>
              <a:rPr lang="en-GB" i="0" dirty="0" err="1">
                <a:latin typeface="Arial (Body)"/>
              </a:rPr>
              <a:t>ngân</a:t>
            </a:r>
            <a:r>
              <a:rPr lang="en-GB" i="0" dirty="0">
                <a:latin typeface="Arial (Body)"/>
              </a:rPr>
              <a:t> </a:t>
            </a:r>
            <a:r>
              <a:rPr lang="en-GB" i="0" dirty="0" err="1">
                <a:latin typeface="Arial (Body)"/>
              </a:rPr>
              <a:t>hàng</a:t>
            </a:r>
            <a:endParaRPr lang="en-GB" i="0" dirty="0">
              <a:latin typeface="Arial (Body)"/>
            </a:endParaRPr>
          </a:p>
        </p:txBody>
      </p:sp>
      <p:pic>
        <p:nvPicPr>
          <p:cNvPr id="4098" name="Picture 2" descr="Vay Tiền Online Cấp Tốc 24/24 Chỉ CMND Uy Tín Lãi Suất 0%">
            <a:extLst>
              <a:ext uri="{FF2B5EF4-FFF2-40B4-BE49-F238E27FC236}">
                <a16:creationId xmlns:a16="http://schemas.microsoft.com/office/drawing/2014/main" id="{6E8FD314-B9F6-2296-F624-5D7771A3D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027" y="1847509"/>
            <a:ext cx="3710762" cy="37107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42EEB84-ED0A-6D2A-FAD0-2CDFA6FECAB0}"/>
              </a:ext>
            </a:extLst>
          </p:cNvPr>
          <p:cNvSpPr txBox="1"/>
          <p:nvPr/>
        </p:nvSpPr>
        <p:spPr>
          <a:xfrm>
            <a:off x="736157" y="424389"/>
            <a:ext cx="7397749" cy="492443"/>
          </a:xfrm>
          <a:prstGeom prst="rect">
            <a:avLst/>
          </a:prstGeom>
          <a:noFill/>
        </p:spPr>
        <p:txBody>
          <a:bodyPr wrap="square" rtlCol="0">
            <a:spAutoFit/>
          </a:bodyPr>
          <a:lstStyle/>
          <a:p>
            <a:r>
              <a:rPr lang="en-GB" sz="2600" dirty="0" err="1">
                <a:solidFill>
                  <a:srgbClr val="357A5B"/>
                </a:solidFill>
                <a:latin typeface="UTM HelvetIns" panose="02040603050506020204" pitchFamily="18"/>
              </a:rPr>
              <a:t>I.a.</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Tổng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quan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về</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thương</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mại</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điện</a:t>
            </a:r>
            <a:r>
              <a:rPr lang="en-GB" sz="2600" dirty="0">
                <a:solidFill>
                  <a:srgbClr val="357A5B"/>
                </a:solidFill>
                <a:latin typeface="UTM HelvetIns" panose="02040603050506020204" pitchFamily="18"/>
              </a:rPr>
              <a:t> </a:t>
            </a:r>
            <a:r>
              <a:rPr lang="en-GB" sz="2600" dirty="0" err="1">
                <a:solidFill>
                  <a:srgbClr val="357A5B"/>
                </a:solidFill>
                <a:latin typeface="UTM HelvetIns" panose="02040603050506020204" pitchFamily="18"/>
              </a:rPr>
              <a:t>tử</a:t>
            </a:r>
            <a:endParaRPr lang="vi-VN" sz="2600" dirty="0">
              <a:solidFill>
                <a:srgbClr val="357A5B"/>
              </a:solidFill>
              <a:latin typeface="UTM HelvetIns" panose="02040603050506020204" pitchFamily="18"/>
            </a:endParaRPr>
          </a:p>
        </p:txBody>
      </p:sp>
    </p:spTree>
    <p:extLst>
      <p:ext uri="{BB962C8B-B14F-4D97-AF65-F5344CB8AC3E}">
        <p14:creationId xmlns:p14="http://schemas.microsoft.com/office/powerpoint/2010/main" val="1964039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TotalTime>
  <Words>1458</Words>
  <Application>Microsoft Office PowerPoint</Application>
  <PresentationFormat>Widescreen</PresentationFormat>
  <Paragraphs>140</Paragraphs>
  <Slides>25</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Calibri Light</vt:lpstr>
      <vt:lpstr>Calibri</vt:lpstr>
      <vt:lpstr>UTM HelvetIns</vt:lpstr>
      <vt:lpstr>Arial</vt:lpstr>
      <vt:lpstr>UTM Alexander</vt:lpstr>
      <vt:lpstr>Arial (Body)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THANH THOAI</dc:creator>
  <cp:lastModifiedBy>LE THANH THOAI</cp:lastModifiedBy>
  <cp:revision>22</cp:revision>
  <dcterms:created xsi:type="dcterms:W3CDTF">2021-09-07T01:31:24Z</dcterms:created>
  <dcterms:modified xsi:type="dcterms:W3CDTF">2022-11-27T10:51:09Z</dcterms:modified>
</cp:coreProperties>
</file>